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327" r:id="rId5"/>
    <p:sldId id="402" r:id="rId6"/>
    <p:sldId id="403" r:id="rId7"/>
    <p:sldId id="439" r:id="rId8"/>
    <p:sldId id="440" r:id="rId9"/>
    <p:sldId id="404" r:id="rId10"/>
    <p:sldId id="446" r:id="rId11"/>
    <p:sldId id="472" r:id="rId12"/>
    <p:sldId id="405" r:id="rId13"/>
    <p:sldId id="430" r:id="rId14"/>
    <p:sldId id="431" r:id="rId15"/>
    <p:sldId id="433" r:id="rId16"/>
    <p:sldId id="435" r:id="rId17"/>
    <p:sldId id="441" r:id="rId18"/>
    <p:sldId id="434" r:id="rId19"/>
    <p:sldId id="436" r:id="rId20"/>
    <p:sldId id="437" r:id="rId21"/>
    <p:sldId id="438" r:id="rId22"/>
    <p:sldId id="442" r:id="rId23"/>
    <p:sldId id="443" r:id="rId24"/>
    <p:sldId id="444" r:id="rId25"/>
    <p:sldId id="445" r:id="rId26"/>
    <p:sldId id="470" r:id="rId27"/>
    <p:sldId id="447" r:id="rId28"/>
    <p:sldId id="425" r:id="rId29"/>
    <p:sldId id="885" r:id="rId30"/>
    <p:sldId id="4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ster, Angela" initials="FA" lastIdx="5" clrIdx="0">
    <p:extLst>
      <p:ext uri="{19B8F6BF-5375-455C-9EA6-DF929625EA0E}">
        <p15:presenceInfo xmlns:p15="http://schemas.microsoft.com/office/powerpoint/2012/main" userId="S::Angela.Foster@va.gov::29524050-54a8-4308-8bd1-10d67264d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F5CE5-316C-4B27-AE3A-24C140BD68F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FEA39A-121A-4522-B6A5-48747439D698}">
      <dgm:prSet phldrT="[Text]"/>
      <dgm:spPr/>
      <dgm:t>
        <a:bodyPr/>
        <a:lstStyle/>
        <a:p>
          <a:r>
            <a:rPr lang="en-US" dirty="0"/>
            <a:t>Approved </a:t>
          </a:r>
          <a:r>
            <a:rPr lang="en-US" u="none" dirty="0"/>
            <a:t>Project</a:t>
          </a:r>
        </a:p>
        <a:p>
          <a:r>
            <a:rPr lang="en-US" dirty="0"/>
            <a:t>(Package -1)</a:t>
          </a:r>
        </a:p>
      </dgm:t>
    </dgm:pt>
    <dgm:pt modelId="{3FAD763F-9403-40BE-9F40-2184C482B0FB}" type="parTrans" cxnId="{88C5906C-77F6-46D3-B950-6AB2BE8E0837}">
      <dgm:prSet/>
      <dgm:spPr/>
      <dgm:t>
        <a:bodyPr/>
        <a:lstStyle/>
        <a:p>
          <a:endParaRPr lang="en-US"/>
        </a:p>
      </dgm:t>
    </dgm:pt>
    <dgm:pt modelId="{4DA2660F-1EBF-4D6B-9549-69194A0773B1}" type="sibTrans" cxnId="{88C5906C-77F6-46D3-B950-6AB2BE8E0837}">
      <dgm:prSet/>
      <dgm:spPr/>
      <dgm:t>
        <a:bodyPr/>
        <a:lstStyle/>
        <a:p>
          <a:endParaRPr lang="en-US"/>
        </a:p>
      </dgm:t>
    </dgm:pt>
    <dgm:pt modelId="{06875383-4741-4833-B349-101F30C42399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dirty="0"/>
            <a:t>CR/Progress Report</a:t>
          </a:r>
        </a:p>
        <a:p>
          <a:r>
            <a:rPr lang="en-US" sz="1400" dirty="0"/>
            <a:t>(Package -3)</a:t>
          </a:r>
        </a:p>
      </dgm:t>
    </dgm:pt>
    <dgm:pt modelId="{C4C87390-47E1-467D-8EAF-8241299ACE32}" type="parTrans" cxnId="{90CA664B-B2B6-48BE-B160-303BFC8D57E9}">
      <dgm:prSet/>
      <dgm:spPr/>
      <dgm:t>
        <a:bodyPr/>
        <a:lstStyle/>
        <a:p>
          <a:endParaRPr lang="en-US"/>
        </a:p>
      </dgm:t>
    </dgm:pt>
    <dgm:pt modelId="{6C52E5F9-520F-4A9C-BC8A-588533A3F5A4}" type="sibTrans" cxnId="{90CA664B-B2B6-48BE-B160-303BFC8D57E9}">
      <dgm:prSet/>
      <dgm:spPr/>
      <dgm:t>
        <a:bodyPr/>
        <a:lstStyle/>
        <a:p>
          <a:endParaRPr lang="en-US"/>
        </a:p>
      </dgm:t>
    </dgm:pt>
    <dgm:pt modelId="{C823AFF6-49B6-4F8D-81C2-E7DFFBAABE9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dirty="0"/>
            <a:t>Amendment</a:t>
          </a:r>
        </a:p>
        <a:p>
          <a:r>
            <a:rPr lang="en-US" sz="1400" dirty="0"/>
            <a:t>(Package -4)</a:t>
          </a:r>
        </a:p>
      </dgm:t>
    </dgm:pt>
    <dgm:pt modelId="{078A7BB6-087F-47FF-93EE-69018739255F}" type="parTrans" cxnId="{470FB3B2-6F30-4F09-9AB7-FA30037F0E7B}">
      <dgm:prSet/>
      <dgm:spPr/>
      <dgm:t>
        <a:bodyPr/>
        <a:lstStyle/>
        <a:p>
          <a:endParaRPr lang="en-US"/>
        </a:p>
      </dgm:t>
    </dgm:pt>
    <dgm:pt modelId="{E433CB7D-51E0-4AD4-8BD6-8D8BEE39C3CB}" type="sibTrans" cxnId="{470FB3B2-6F30-4F09-9AB7-FA30037F0E7B}">
      <dgm:prSet/>
      <dgm:spPr/>
      <dgm:t>
        <a:bodyPr/>
        <a:lstStyle/>
        <a:p>
          <a:endParaRPr lang="en-US"/>
        </a:p>
      </dgm:t>
    </dgm:pt>
    <dgm:pt modelId="{F795F6FB-4A0B-46CF-85B9-7A2394CC55E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Amendment</a:t>
          </a:r>
        </a:p>
        <a:p>
          <a:r>
            <a:rPr lang="en-US" dirty="0"/>
            <a:t>(Package -2)</a:t>
          </a:r>
        </a:p>
      </dgm:t>
    </dgm:pt>
    <dgm:pt modelId="{AC30D36B-3CC8-43B9-8D01-F91DD2EE5E7C}" type="parTrans" cxnId="{BC6348F1-8C98-4BD3-B578-4B2F487E9206}">
      <dgm:prSet/>
      <dgm:spPr/>
      <dgm:t>
        <a:bodyPr/>
        <a:lstStyle/>
        <a:p>
          <a:endParaRPr lang="en-US"/>
        </a:p>
      </dgm:t>
    </dgm:pt>
    <dgm:pt modelId="{7726C86A-7132-454F-8F91-174A069E5C7D}" type="sibTrans" cxnId="{BC6348F1-8C98-4BD3-B578-4B2F487E9206}">
      <dgm:prSet/>
      <dgm:spPr/>
      <dgm:t>
        <a:bodyPr/>
        <a:lstStyle/>
        <a:p>
          <a:endParaRPr lang="en-US"/>
        </a:p>
      </dgm:t>
    </dgm:pt>
    <dgm:pt modelId="{C3285798-16F7-4DCD-A5B6-06631C9B14AE}" type="pres">
      <dgm:prSet presAssocID="{FC0F5CE5-316C-4B27-AE3A-24C140BD68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D683988-DF90-4D67-BCB1-69DA5BAF7C6E}" type="pres">
      <dgm:prSet presAssocID="{72FEA39A-121A-4522-B6A5-48747439D698}" presName="singleCycle" presStyleCnt="0"/>
      <dgm:spPr/>
    </dgm:pt>
    <dgm:pt modelId="{162D831E-C2B4-4DB6-A563-CD5B11877838}" type="pres">
      <dgm:prSet presAssocID="{72FEA39A-121A-4522-B6A5-48747439D698}" presName="singleCenter" presStyleLbl="node1" presStyleIdx="0" presStyleCnt="4" custScaleX="214354" custLinFactNeighborX="0" custLinFactNeighborY="-43202">
        <dgm:presLayoutVars>
          <dgm:chMax val="7"/>
          <dgm:chPref val="7"/>
        </dgm:presLayoutVars>
      </dgm:prSet>
      <dgm:spPr/>
    </dgm:pt>
    <dgm:pt modelId="{66BC80B3-F585-44E9-9907-C14E34D56906}" type="pres">
      <dgm:prSet presAssocID="{C4C87390-47E1-467D-8EAF-8241299ACE32}" presName="Name56" presStyleLbl="parChTrans1D2" presStyleIdx="0" presStyleCnt="3"/>
      <dgm:spPr/>
    </dgm:pt>
    <dgm:pt modelId="{5BB9DB99-4601-44BF-8586-A3D02A947201}" type="pres">
      <dgm:prSet presAssocID="{06875383-4741-4833-B349-101F30C42399}" presName="text0" presStyleLbl="node1" presStyleIdx="1" presStyleCnt="4" custScaleX="209469" custScaleY="135844" custRadScaleRad="27582" custRadScaleInc="300000">
        <dgm:presLayoutVars>
          <dgm:bulletEnabled val="1"/>
        </dgm:presLayoutVars>
      </dgm:prSet>
      <dgm:spPr/>
    </dgm:pt>
    <dgm:pt modelId="{7DF2D6D1-1A3A-4EA5-A93B-795398F6B173}" type="pres">
      <dgm:prSet presAssocID="{078A7BB6-087F-47FF-93EE-69018739255F}" presName="Name56" presStyleLbl="parChTrans1D2" presStyleIdx="1" presStyleCnt="3"/>
      <dgm:spPr/>
    </dgm:pt>
    <dgm:pt modelId="{3AD4A259-7482-46BF-A011-C588F7A925CE}" type="pres">
      <dgm:prSet presAssocID="{C823AFF6-49B6-4F8D-81C2-E7DFFBAABE9D}" presName="text0" presStyleLbl="node1" presStyleIdx="2" presStyleCnt="4" custScaleX="196835" custScaleY="135844" custRadScaleRad="134841" custRadScaleInc="-28525">
        <dgm:presLayoutVars>
          <dgm:bulletEnabled val="1"/>
        </dgm:presLayoutVars>
      </dgm:prSet>
      <dgm:spPr/>
    </dgm:pt>
    <dgm:pt modelId="{6F5E6123-FEC9-4509-9D38-6B6D33E78047}" type="pres">
      <dgm:prSet presAssocID="{AC30D36B-3CC8-43B9-8D01-F91DD2EE5E7C}" presName="Name56" presStyleLbl="parChTrans1D2" presStyleIdx="2" presStyleCnt="3"/>
      <dgm:spPr/>
    </dgm:pt>
    <dgm:pt modelId="{3003CB5F-637B-47C7-AFFD-6036D3575AC7}" type="pres">
      <dgm:prSet presAssocID="{F795F6FB-4A0B-46CF-85B9-7A2394CC55E7}" presName="text0" presStyleLbl="node1" presStyleIdx="3" presStyleCnt="4" custScaleX="192053" custScaleY="135844" custRadScaleRad="126831" custRadScaleInc="32896">
        <dgm:presLayoutVars>
          <dgm:bulletEnabled val="1"/>
        </dgm:presLayoutVars>
      </dgm:prSet>
      <dgm:spPr/>
    </dgm:pt>
  </dgm:ptLst>
  <dgm:cxnLst>
    <dgm:cxn modelId="{137D2328-A83F-4489-880C-B020B2E200A8}" type="presOf" srcId="{C4C87390-47E1-467D-8EAF-8241299ACE32}" destId="{66BC80B3-F585-44E9-9907-C14E34D56906}" srcOrd="0" destOrd="0" presId="urn:microsoft.com/office/officeart/2008/layout/RadialCluster"/>
    <dgm:cxn modelId="{DD8DC92E-C2E6-43F8-BE49-A8FEA66FF669}" type="presOf" srcId="{078A7BB6-087F-47FF-93EE-69018739255F}" destId="{7DF2D6D1-1A3A-4EA5-A93B-795398F6B173}" srcOrd="0" destOrd="0" presId="urn:microsoft.com/office/officeart/2008/layout/RadialCluster"/>
    <dgm:cxn modelId="{902ACD5F-27C7-4387-AF3F-F2924AA85B38}" type="presOf" srcId="{F795F6FB-4A0B-46CF-85B9-7A2394CC55E7}" destId="{3003CB5F-637B-47C7-AFFD-6036D3575AC7}" srcOrd="0" destOrd="0" presId="urn:microsoft.com/office/officeart/2008/layout/RadialCluster"/>
    <dgm:cxn modelId="{1930DA5F-DA90-4B60-9359-E33355ECE169}" type="presOf" srcId="{FC0F5CE5-316C-4B27-AE3A-24C140BD68F2}" destId="{C3285798-16F7-4DCD-A5B6-06631C9B14AE}" srcOrd="0" destOrd="0" presId="urn:microsoft.com/office/officeart/2008/layout/RadialCluster"/>
    <dgm:cxn modelId="{90CA664B-B2B6-48BE-B160-303BFC8D57E9}" srcId="{72FEA39A-121A-4522-B6A5-48747439D698}" destId="{06875383-4741-4833-B349-101F30C42399}" srcOrd="0" destOrd="0" parTransId="{C4C87390-47E1-467D-8EAF-8241299ACE32}" sibTransId="{6C52E5F9-520F-4A9C-BC8A-588533A3F5A4}"/>
    <dgm:cxn modelId="{4DEA464C-C863-4342-A18E-E94672AD8610}" type="presOf" srcId="{06875383-4741-4833-B349-101F30C42399}" destId="{5BB9DB99-4601-44BF-8586-A3D02A947201}" srcOrd="0" destOrd="0" presId="urn:microsoft.com/office/officeart/2008/layout/RadialCluster"/>
    <dgm:cxn modelId="{88C5906C-77F6-46D3-B950-6AB2BE8E0837}" srcId="{FC0F5CE5-316C-4B27-AE3A-24C140BD68F2}" destId="{72FEA39A-121A-4522-B6A5-48747439D698}" srcOrd="0" destOrd="0" parTransId="{3FAD763F-9403-40BE-9F40-2184C482B0FB}" sibTransId="{4DA2660F-1EBF-4D6B-9549-69194A0773B1}"/>
    <dgm:cxn modelId="{470FB3B2-6F30-4F09-9AB7-FA30037F0E7B}" srcId="{72FEA39A-121A-4522-B6A5-48747439D698}" destId="{C823AFF6-49B6-4F8D-81C2-E7DFFBAABE9D}" srcOrd="1" destOrd="0" parTransId="{078A7BB6-087F-47FF-93EE-69018739255F}" sibTransId="{E433CB7D-51E0-4AD4-8BD6-8D8BEE39C3CB}"/>
    <dgm:cxn modelId="{CE2923B4-4107-4294-BB94-7A1E6EE08108}" type="presOf" srcId="{72FEA39A-121A-4522-B6A5-48747439D698}" destId="{162D831E-C2B4-4DB6-A563-CD5B11877838}" srcOrd="0" destOrd="0" presId="urn:microsoft.com/office/officeart/2008/layout/RadialCluster"/>
    <dgm:cxn modelId="{84C70FD8-F83F-4797-AF13-5E97CD262667}" type="presOf" srcId="{C823AFF6-49B6-4F8D-81C2-E7DFFBAABE9D}" destId="{3AD4A259-7482-46BF-A011-C588F7A925CE}" srcOrd="0" destOrd="0" presId="urn:microsoft.com/office/officeart/2008/layout/RadialCluster"/>
    <dgm:cxn modelId="{BC6348F1-8C98-4BD3-B578-4B2F487E9206}" srcId="{72FEA39A-121A-4522-B6A5-48747439D698}" destId="{F795F6FB-4A0B-46CF-85B9-7A2394CC55E7}" srcOrd="2" destOrd="0" parTransId="{AC30D36B-3CC8-43B9-8D01-F91DD2EE5E7C}" sibTransId="{7726C86A-7132-454F-8F91-174A069E5C7D}"/>
    <dgm:cxn modelId="{9412C4F2-D800-4B81-B6A9-E9AB77F9D649}" type="presOf" srcId="{AC30D36B-3CC8-43B9-8D01-F91DD2EE5E7C}" destId="{6F5E6123-FEC9-4509-9D38-6B6D33E78047}" srcOrd="0" destOrd="0" presId="urn:microsoft.com/office/officeart/2008/layout/RadialCluster"/>
    <dgm:cxn modelId="{80CF2E6F-3A61-4C1D-8C75-61FD1E1119F8}" type="presParOf" srcId="{C3285798-16F7-4DCD-A5B6-06631C9B14AE}" destId="{AD683988-DF90-4D67-BCB1-69DA5BAF7C6E}" srcOrd="0" destOrd="0" presId="urn:microsoft.com/office/officeart/2008/layout/RadialCluster"/>
    <dgm:cxn modelId="{73CE344A-FEEC-443B-9865-2A710BF5830B}" type="presParOf" srcId="{AD683988-DF90-4D67-BCB1-69DA5BAF7C6E}" destId="{162D831E-C2B4-4DB6-A563-CD5B11877838}" srcOrd="0" destOrd="0" presId="urn:microsoft.com/office/officeart/2008/layout/RadialCluster"/>
    <dgm:cxn modelId="{B644EA34-B38E-4F43-B46E-E6AE1373CBC7}" type="presParOf" srcId="{AD683988-DF90-4D67-BCB1-69DA5BAF7C6E}" destId="{66BC80B3-F585-44E9-9907-C14E34D56906}" srcOrd="1" destOrd="0" presId="urn:microsoft.com/office/officeart/2008/layout/RadialCluster"/>
    <dgm:cxn modelId="{84208573-71C0-44A7-882D-797D9E217272}" type="presParOf" srcId="{AD683988-DF90-4D67-BCB1-69DA5BAF7C6E}" destId="{5BB9DB99-4601-44BF-8586-A3D02A947201}" srcOrd="2" destOrd="0" presId="urn:microsoft.com/office/officeart/2008/layout/RadialCluster"/>
    <dgm:cxn modelId="{06717075-136E-4155-98C8-B7B7B22B5592}" type="presParOf" srcId="{AD683988-DF90-4D67-BCB1-69DA5BAF7C6E}" destId="{7DF2D6D1-1A3A-4EA5-A93B-795398F6B173}" srcOrd="3" destOrd="0" presId="urn:microsoft.com/office/officeart/2008/layout/RadialCluster"/>
    <dgm:cxn modelId="{AC8261F7-7037-4D69-B5D8-E62E221B9F38}" type="presParOf" srcId="{AD683988-DF90-4D67-BCB1-69DA5BAF7C6E}" destId="{3AD4A259-7482-46BF-A011-C588F7A925CE}" srcOrd="4" destOrd="0" presId="urn:microsoft.com/office/officeart/2008/layout/RadialCluster"/>
    <dgm:cxn modelId="{0FC2331E-8E6C-4B22-9CBC-F16A0ECB2193}" type="presParOf" srcId="{AD683988-DF90-4D67-BCB1-69DA5BAF7C6E}" destId="{6F5E6123-FEC9-4509-9D38-6B6D33E78047}" srcOrd="5" destOrd="0" presId="urn:microsoft.com/office/officeart/2008/layout/RadialCluster"/>
    <dgm:cxn modelId="{5884C49B-0EAA-4967-B31F-8DB5D52DAE40}" type="presParOf" srcId="{AD683988-DF90-4D67-BCB1-69DA5BAF7C6E}" destId="{3003CB5F-637B-47C7-AFFD-6036D3575AC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D831E-C2B4-4DB6-A563-CD5B11877838}">
      <dsp:nvSpPr>
        <dsp:cNvPr id="0" name=""/>
        <dsp:cNvSpPr/>
      </dsp:nvSpPr>
      <dsp:spPr>
        <a:xfrm>
          <a:off x="1802959" y="201835"/>
          <a:ext cx="1938185" cy="904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Approved </a:t>
          </a:r>
          <a:r>
            <a:rPr lang="en-US" sz="1800" u="none" kern="1200" dirty="0"/>
            <a:t>Project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(Package -1)</a:t>
          </a:r>
        </a:p>
      </dsp:txBody>
      <dsp:txXfrm>
        <a:off x="1847098" y="245974"/>
        <a:ext cx="1849907" cy="815920"/>
      </dsp:txXfrm>
    </dsp:sp>
    <dsp:sp modelId="{66BC80B3-F585-44E9-9907-C14E34D56906}">
      <dsp:nvSpPr>
        <dsp:cNvPr id="0" name=""/>
        <dsp:cNvSpPr/>
      </dsp:nvSpPr>
      <dsp:spPr>
        <a:xfrm rot="5400000">
          <a:off x="2412058" y="1466026"/>
          <a:ext cx="7199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99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9DB99-4601-44BF-8586-A3D02A947201}">
      <dsp:nvSpPr>
        <dsp:cNvPr id="0" name=""/>
        <dsp:cNvSpPr/>
      </dsp:nvSpPr>
      <dsp:spPr>
        <a:xfrm>
          <a:off x="2137556" y="1826019"/>
          <a:ext cx="1268990" cy="82296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CR/Progress Report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(Package -3)</a:t>
          </a:r>
        </a:p>
      </dsp:txBody>
      <dsp:txXfrm>
        <a:off x="2177730" y="1866193"/>
        <a:ext cx="1188642" cy="742612"/>
      </dsp:txXfrm>
    </dsp:sp>
    <dsp:sp modelId="{7DF2D6D1-1A3A-4EA5-A93B-795398F6B173}">
      <dsp:nvSpPr>
        <dsp:cNvPr id="0" name=""/>
        <dsp:cNvSpPr/>
      </dsp:nvSpPr>
      <dsp:spPr>
        <a:xfrm rot="2492633">
          <a:off x="3139170" y="1483301"/>
          <a:ext cx="11377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77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A259-7482-46BF-A011-C588F7A925CE}">
      <dsp:nvSpPr>
        <dsp:cNvPr id="0" name=""/>
        <dsp:cNvSpPr/>
      </dsp:nvSpPr>
      <dsp:spPr>
        <a:xfrm>
          <a:off x="4001952" y="1860568"/>
          <a:ext cx="1192452" cy="82296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Amendment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(Package -4)</a:t>
          </a:r>
        </a:p>
      </dsp:txBody>
      <dsp:txXfrm>
        <a:off x="4042126" y="1900742"/>
        <a:ext cx="1112104" cy="742612"/>
      </dsp:txXfrm>
    </dsp:sp>
    <dsp:sp modelId="{6F5E6123-FEC9-4509-9D38-6B6D33E78047}">
      <dsp:nvSpPr>
        <dsp:cNvPr id="0" name=""/>
        <dsp:cNvSpPr/>
      </dsp:nvSpPr>
      <dsp:spPr>
        <a:xfrm rot="8331998">
          <a:off x="1387280" y="1431390"/>
          <a:ext cx="9892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92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3CB5F-637B-47C7-AFFD-6036D3575AC7}">
      <dsp:nvSpPr>
        <dsp:cNvPr id="0" name=""/>
        <dsp:cNvSpPr/>
      </dsp:nvSpPr>
      <dsp:spPr>
        <a:xfrm>
          <a:off x="456482" y="1756747"/>
          <a:ext cx="1163482" cy="82296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Amendment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(Package -2)</a:t>
          </a:r>
        </a:p>
      </dsp:txBody>
      <dsp:txXfrm>
        <a:off x="496656" y="1796921"/>
        <a:ext cx="1083134" cy="742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85417-9F33-480E-8EC4-9EE9FC40BF37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42C43-D366-4CF6-97C8-9D3C4694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A8AC77-AA18-4B2E-A059-F88CAA9F38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50CD8-3DC0-4D51-9F0F-9FA8CBAFA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70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44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2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74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57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2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11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11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50CD8-3DC0-4D51-9F0F-9FA8CBAFA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958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56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20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95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56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08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50CD8-3DC0-4D51-9F0F-9FA8CBAFA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76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50CD8-3DC0-4D51-9F0F-9FA8CBAFA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566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0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9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8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4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42C43-D366-4CF6-97C8-9D3C4694DB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50CD8-3DC0-4D51-9F0F-9FA8CBAFA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4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cover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840" y="3178163"/>
            <a:ext cx="10363200" cy="730127"/>
          </a:xfrm>
        </p:spPr>
        <p:txBody>
          <a:bodyPr>
            <a:normAutofit/>
          </a:bodyPr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928" y="4004455"/>
            <a:ext cx="10338112" cy="91481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9422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60D5-4C07-408F-A1D5-FBE4E348B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900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046" y="2760398"/>
            <a:ext cx="9064977" cy="11258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045" y="3886200"/>
            <a:ext cx="9064977" cy="142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90751" y="5308601"/>
            <a:ext cx="9063567" cy="804863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400">
                <a:solidFill>
                  <a:schemeClr val="bg1"/>
                </a:solidFill>
              </a:defRPr>
            </a:lvl4pPr>
            <a:lvl5pPr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05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651"/>
            <a:ext cx="10972800" cy="4190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41BC-F3C7-4440-964A-79A2B9AB8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1538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3323"/>
            <a:ext cx="53848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3323"/>
            <a:ext cx="53848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AB98-9D83-492E-8368-C7175A315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546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2377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72139"/>
            <a:ext cx="5386917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32377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72139"/>
            <a:ext cx="5389033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8036-696E-4188-A6AA-7FE09813F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0762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F43B-DC5F-4813-A4DA-17F2F6C13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515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341D-E8BE-4F86-965D-1FB71959D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726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997295"/>
            <a:ext cx="6815667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97296"/>
            <a:ext cx="4011084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BBB8-63D5-4F68-8BFB-EAA674B48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138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91825"/>
            <a:ext cx="73152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82602"/>
            <a:ext cx="73152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88A4-D08F-4E06-9EB3-D565824E4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1137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ackground interior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49439"/>
            <a:ext cx="109728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4818" y="6249989"/>
            <a:ext cx="6540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4452FDFF-9483-4A82-A0D2-0EFD9C982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4" descr="Department of Veterans Affairs, Veterans Health Administration, Office of Health Information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214967" y="495300"/>
            <a:ext cx="22013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33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Georgia"/>
          <a:ea typeface="ＭＳ Ｐゴシック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Georgia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Georgia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Georgia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Georgia"/>
          <a:ea typeface="Georgia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foster@v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.edu/openlearn/science-maths-technology/computing-and-ict/computing/animal-computer-interaction-and-dog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vagov.sharepoint.com/sites/VHAORPPE/VAIRR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AIRRS@va.gov" TargetMode="External"/><Relationship Id="rId4" Type="http://schemas.openxmlformats.org/officeDocument/2006/relationships/hyperlink" Target="https://www.research.va.gov/programs/orppe/vairrs/default.cf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.va.gov/programs/orppe/education/webinars/archives.cf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014538" y="2945375"/>
            <a:ext cx="8328609" cy="3085275"/>
          </a:xfrm>
        </p:spPr>
        <p:txBody>
          <a:bodyPr>
            <a:normAutofit fontScale="90000"/>
          </a:bodyPr>
          <a:lstStyle/>
          <a:p>
            <a:pPr marL="4763" indent="-4763" algn="ctr">
              <a:spcBef>
                <a:spcPct val="20000"/>
              </a:spcBef>
              <a:defRPr/>
            </a:pPr>
            <a:br>
              <a:rPr lang="en-US" sz="3200" spc="100" dirty="0"/>
            </a:br>
            <a:br>
              <a:rPr lang="en-US" sz="3200" spc="100" dirty="0"/>
            </a:br>
            <a:r>
              <a:rPr lang="en-US" sz="4000" spc="100" dirty="0"/>
              <a:t>VA Central IRB </a:t>
            </a:r>
            <a:br>
              <a:rPr lang="en-US" sz="4000" spc="100" dirty="0"/>
            </a:br>
            <a:r>
              <a:rPr lang="en-US" sz="4000" spc="100" dirty="0"/>
              <a:t>CSP NSCs, PMs, and NODES Managers</a:t>
            </a:r>
            <a:br>
              <a:rPr lang="en-US" sz="1600" spc="100" dirty="0"/>
            </a:br>
            <a:br>
              <a:rPr lang="en-US" sz="1600" spc="100" dirty="0"/>
            </a:br>
            <a:r>
              <a:rPr lang="en-US" sz="2200" spc="100" dirty="0"/>
              <a:t>Don E. Workman, Ph.D., VA IRB Network Director</a:t>
            </a:r>
            <a:br>
              <a:rPr lang="en-US" sz="2200" spc="100" dirty="0"/>
            </a:br>
            <a:r>
              <a:rPr lang="en-US" sz="2200" spc="100" dirty="0"/>
              <a:t>Christie O’Brien, VA Central IRB Manager</a:t>
            </a:r>
            <a:br>
              <a:rPr lang="en-US" sz="2200" spc="100" dirty="0"/>
            </a:br>
            <a:r>
              <a:rPr lang="en-US" sz="2200" spc="100" dirty="0"/>
              <a:t>Jeff Newcomb, BS, ACRP-PM, CCRC, National Study Coordinator</a:t>
            </a:r>
            <a:br>
              <a:rPr lang="en-US" sz="2200" spc="100" dirty="0"/>
            </a:br>
            <a:r>
              <a:rPr lang="en-US" sz="2200" spc="100" dirty="0"/>
              <a:t>Angela Foster, VAIRRS Program Manager</a:t>
            </a:r>
            <a:br>
              <a:rPr lang="en-US" sz="1100" spc="100" dirty="0"/>
            </a:br>
            <a:br>
              <a:rPr lang="en-US" sz="1100" spc="100" dirty="0"/>
            </a:br>
            <a:r>
              <a:rPr lang="en-US" spc="100" dirty="0"/>
              <a:t>March 31, 2021 ∙ April 8, 2021</a:t>
            </a:r>
            <a:endParaRPr lang="en-US" sz="2200" spc="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D01D7-1D63-44E5-B6A4-215BE0EE531F}"/>
              </a:ext>
            </a:extLst>
          </p:cNvPr>
          <p:cNvSpPr txBox="1"/>
          <p:nvPr/>
        </p:nvSpPr>
        <p:spPr>
          <a:xfrm>
            <a:off x="8457203" y="1024763"/>
            <a:ext cx="3279272" cy="91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Dial in (Main)</a:t>
            </a:r>
            <a:r>
              <a:rPr lang="en-US" sz="1200" dirty="0">
                <a:solidFill>
                  <a:schemeClr val="tx1"/>
                </a:solidFill>
              </a:rPr>
              <a:t>: (404) 397-1596</a:t>
            </a:r>
          </a:p>
          <a:p>
            <a:r>
              <a:rPr lang="en-US" sz="1200" dirty="0"/>
              <a:t>Attendee Access Code: 199-755-3537</a:t>
            </a:r>
          </a:p>
          <a:p>
            <a:r>
              <a:rPr lang="en-US" sz="1200" dirty="0"/>
              <a:t>Slides available on SharePoint:  </a:t>
            </a:r>
          </a:p>
          <a:p>
            <a:r>
              <a:rPr lang="en-US" sz="1200" dirty="0"/>
              <a:t>See link in Q&amp;A Box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72045FF5-D0CA-47B1-BD27-2EBCFF14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7" y="2828925"/>
            <a:ext cx="6057245" cy="37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845755-E4CF-42B3-88FC-649BF005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Enrolling in IRBNet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0585-FC49-41F8-B94C-E7B8760A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3" y="1935651"/>
            <a:ext cx="4358872" cy="4190513"/>
          </a:xfrm>
        </p:spPr>
        <p:txBody>
          <a:bodyPr/>
          <a:lstStyle/>
          <a:p>
            <a:r>
              <a:rPr lang="en-US" sz="2000" dirty="0"/>
              <a:t>All VA facilities are listed under Research Institutions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08F1A-CC91-418F-A235-EF1411631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32E41BC-F3C7-4440-964A-79A2B9AB8CF4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038A54-A77D-4E93-A326-F5537A7EC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410" y="1935651"/>
            <a:ext cx="5078723" cy="3351546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E3E7F3-B7A7-4863-BC70-D4795E3A597C}"/>
              </a:ext>
            </a:extLst>
          </p:cNvPr>
          <p:cNvCxnSpPr>
            <a:cxnSpLocks/>
          </p:cNvCxnSpPr>
          <p:nvPr/>
        </p:nvCxnSpPr>
        <p:spPr>
          <a:xfrm>
            <a:off x="3524663" y="2347415"/>
            <a:ext cx="3472486" cy="9947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977E560-9EA1-4EF6-A1AD-83006E5D214D}"/>
              </a:ext>
            </a:extLst>
          </p:cNvPr>
          <p:cNvSpPr/>
          <p:nvPr/>
        </p:nvSpPr>
        <p:spPr>
          <a:xfrm>
            <a:off x="3074554" y="4195428"/>
            <a:ext cx="747422" cy="238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C6AE-9772-4AAE-A3FB-7CF42DC2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CIRB Project Shells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50AC-189C-46EC-B0B7-155EAA88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12" y="1935651"/>
            <a:ext cx="10710522" cy="4190513"/>
          </a:xfrm>
        </p:spPr>
        <p:txBody>
          <a:bodyPr/>
          <a:lstStyle/>
          <a:p>
            <a:r>
              <a:rPr lang="en-US" sz="2000" b="1" dirty="0">
                <a:solidFill>
                  <a:schemeClr val="accent3"/>
                </a:solidFill>
              </a:rPr>
              <a:t>Project Shells </a:t>
            </a:r>
            <a:r>
              <a:rPr lang="en-US" sz="2000" dirty="0"/>
              <a:t>are projects with no review history or study documents</a:t>
            </a:r>
          </a:p>
          <a:p>
            <a:r>
              <a:rPr lang="en-US" sz="2000" dirty="0"/>
              <a:t>CIRB converted the latest CIRB board action for active studies into project shells</a:t>
            </a:r>
          </a:p>
          <a:p>
            <a:r>
              <a:rPr lang="en-US" sz="2000" dirty="0"/>
              <a:t>The PI and each approved LSI will have a converted project shell</a:t>
            </a:r>
          </a:p>
          <a:p>
            <a:r>
              <a:rPr lang="en-US" sz="2000" dirty="0"/>
              <a:t>We attempted to assign ownership to the </a:t>
            </a:r>
            <a:r>
              <a:rPr lang="en-US" sz="2000" b="1" dirty="0"/>
              <a:t>PI/LSI</a:t>
            </a:r>
            <a:endParaRPr lang="en-US" sz="2000" dirty="0"/>
          </a:p>
          <a:p>
            <a:r>
              <a:rPr lang="en-US" sz="2000" u="sng" dirty="0"/>
              <a:t>Notify CIRB </a:t>
            </a:r>
            <a:r>
              <a:rPr lang="en-US" sz="2000" dirty="0"/>
              <a:t>if the PI/LSI is registered and cannot access their project shell under ‘My Project’</a:t>
            </a:r>
          </a:p>
          <a:p>
            <a:r>
              <a:rPr lang="en-US" sz="2000" dirty="0"/>
              <a:t>CIRB will transfer ownership to PI/LSI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AF960-F14F-4F4F-B654-E71182830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09B2E-9200-4596-BBC5-3AACA1337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212" y="4006835"/>
            <a:ext cx="5896122" cy="242571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74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C6AE-9772-4AAE-A3FB-7CF42DC2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CIRB Project Shells – Multi-site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50AC-189C-46EC-B0B7-155EAA88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13" y="1935651"/>
            <a:ext cx="3260030" cy="4190513"/>
          </a:xfrm>
        </p:spPr>
        <p:txBody>
          <a:bodyPr/>
          <a:lstStyle/>
          <a:p>
            <a:r>
              <a:rPr lang="en-US" sz="2000" dirty="0"/>
              <a:t>Multi-site projects are linked in IRBNet</a:t>
            </a:r>
          </a:p>
          <a:p>
            <a:endParaRPr lang="en-US" dirty="0"/>
          </a:p>
          <a:p>
            <a:r>
              <a:rPr lang="en-US" sz="2000" dirty="0"/>
              <a:t>View all sites in ‘Project Overview</a:t>
            </a:r>
            <a:r>
              <a:rPr lang="en-US" dirty="0"/>
              <a:t>’</a:t>
            </a:r>
          </a:p>
          <a:p>
            <a:pPr lvl="1"/>
            <a:r>
              <a:rPr lang="en-US" sz="1800" dirty="0"/>
              <a:t>Open project by clicking </a:t>
            </a:r>
            <a:r>
              <a:rPr lang="en-US" sz="1800" b="1" dirty="0">
                <a:solidFill>
                  <a:srgbClr val="0070C0"/>
                </a:solidFill>
              </a:rPr>
              <a:t>Project Title </a:t>
            </a:r>
            <a:r>
              <a:rPr lang="en-US" sz="1800" dirty="0"/>
              <a:t>link</a:t>
            </a:r>
          </a:p>
          <a:p>
            <a:pPr lvl="1"/>
            <a:r>
              <a:rPr lang="en-US" sz="1800" dirty="0"/>
              <a:t>Scroll to bottom of Project Overview page</a:t>
            </a:r>
          </a:p>
          <a:p>
            <a:pPr lvl="1"/>
            <a:endParaRPr lang="en-US" dirty="0"/>
          </a:p>
          <a:p>
            <a:r>
              <a:rPr lang="en-US" sz="2000" dirty="0"/>
              <a:t>Select the </a:t>
            </a:r>
            <a:r>
              <a:rPr lang="en-US" sz="2000" b="1" dirty="0">
                <a:solidFill>
                  <a:srgbClr val="0070C0"/>
                </a:solidFill>
              </a:rPr>
              <a:t>Details</a:t>
            </a:r>
            <a:r>
              <a:rPr lang="en-US" sz="2000" dirty="0"/>
              <a:t> link to view the Lead Site or Non-lead site project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AF960-F14F-4F4F-B654-E71182830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41BC-F3C7-4440-964A-79A2B9AB8C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9BB25-2A24-4B7E-92C1-1580E26A0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043" y="1935651"/>
            <a:ext cx="7743532" cy="2512116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590D6C-C135-4C06-BBFE-E293B9D5E0BD}"/>
              </a:ext>
            </a:extLst>
          </p:cNvPr>
          <p:cNvCxnSpPr/>
          <p:nvPr/>
        </p:nvCxnSpPr>
        <p:spPr>
          <a:xfrm>
            <a:off x="11582400" y="385638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DE031E-F4B7-4B16-ACE2-A4826CF56531}"/>
              </a:ext>
            </a:extLst>
          </p:cNvPr>
          <p:cNvCxnSpPr>
            <a:cxnSpLocks/>
          </p:cNvCxnSpPr>
          <p:nvPr/>
        </p:nvCxnSpPr>
        <p:spPr>
          <a:xfrm flipV="1">
            <a:off x="11158331" y="3967864"/>
            <a:ext cx="0" cy="959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8D0072-5472-4156-AEE3-C1311DD18007}"/>
              </a:ext>
            </a:extLst>
          </p:cNvPr>
          <p:cNvCxnSpPr>
            <a:cxnSpLocks/>
          </p:cNvCxnSpPr>
          <p:nvPr/>
        </p:nvCxnSpPr>
        <p:spPr>
          <a:xfrm flipV="1">
            <a:off x="4207566" y="3967864"/>
            <a:ext cx="0" cy="959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56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2C43C-88E3-40C8-91A8-57B1FBF8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CIRB Project Shells - Reconciliation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B5023-2C5D-499F-AAFD-A5CFFE863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Duplicate projects can be reconciled in IRBNet if the local version has completed reviews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1E7E9-B173-4E4C-9616-708C86916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260D3B4-1D98-42E4-A34E-221BD7A81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51716"/>
              </p:ext>
            </p:extLst>
          </p:nvPr>
        </p:nvGraphicFramePr>
        <p:xfrm>
          <a:off x="1041009" y="2459826"/>
          <a:ext cx="10375673" cy="3413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3227">
                  <a:extLst>
                    <a:ext uri="{9D8B030D-6E8A-4147-A177-3AD203B41FA5}">
                      <a16:colId xmlns:a16="http://schemas.microsoft.com/office/drawing/2014/main" val="4123000726"/>
                    </a:ext>
                  </a:extLst>
                </a:gridCol>
                <a:gridCol w="9012446">
                  <a:extLst>
                    <a:ext uri="{9D8B030D-6E8A-4147-A177-3AD203B41FA5}">
                      <a16:colId xmlns:a16="http://schemas.microsoft.com/office/drawing/2014/main" val="1522968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Step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Contact </a:t>
                      </a:r>
                      <a:r>
                        <a:rPr lang="en-US" b="1" dirty="0">
                          <a:hlinkClick r:id="rId3"/>
                        </a:rPr>
                        <a:t>angela.foster@va.gov</a:t>
                      </a:r>
                      <a:r>
                        <a:rPr lang="en-US" b="1" dirty="0"/>
                        <a:t> or the CIRB Manager </a:t>
                      </a:r>
                      <a:r>
                        <a:rPr lang="en-US" dirty="0"/>
                        <a:t>responsible for the project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145354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------ DO NOT MOVE FORWARD UNTIL YOU CONTACT THE CIRB -----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03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PI/LSI or designee will submit the local version of the project to the CIRB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Submission Type = ‘Other’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Add comment (ex. This is the local version of a converted project)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Attach approved study documents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5234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CIRB will administratively review the local version of the project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048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CIRB will unlink the CIRB project shell from the multi-site project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601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CIRB will link the local version of the project to the multi-site project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8583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CIRB will ‘Withdraw’ the converted CIRB project shell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837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39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93FE-94C3-4E03-AE3F-8E95361F4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Completing a Project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19024-28D6-47F6-9D96-6BD6757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7210"/>
            <a:ext cx="10972800" cy="4190513"/>
          </a:xfrm>
        </p:spPr>
        <p:txBody>
          <a:bodyPr/>
          <a:lstStyle/>
          <a:p>
            <a:r>
              <a:rPr lang="en-US" sz="2000" dirty="0"/>
              <a:t>Completing a project shell is the process of uploading study documents to an empty project shell</a:t>
            </a:r>
          </a:p>
          <a:p>
            <a:pPr lvl="1"/>
            <a:r>
              <a:rPr lang="en-US" sz="2000" dirty="0"/>
              <a:t>Option 1: CIRB will complete empty project shells over the next three months</a:t>
            </a:r>
          </a:p>
          <a:p>
            <a:pPr lvl="1"/>
            <a:r>
              <a:rPr lang="en-US" sz="2000" dirty="0"/>
              <a:t>Option 2: What happens if you need to submit a new package now?</a:t>
            </a:r>
          </a:p>
          <a:p>
            <a:pPr lvl="2"/>
            <a:r>
              <a:rPr lang="en-US" sz="1600" b="1" dirty="0"/>
              <a:t>‘</a:t>
            </a:r>
            <a:r>
              <a:rPr lang="en-US" sz="1800" b="1" dirty="0"/>
              <a:t>Create a New Package’ </a:t>
            </a:r>
            <a:r>
              <a:rPr lang="en-US" sz="1800" dirty="0"/>
              <a:t>using the converted project shell</a:t>
            </a:r>
          </a:p>
          <a:p>
            <a:pPr lvl="2"/>
            <a:r>
              <a:rPr lang="en-US" sz="1800" dirty="0"/>
              <a:t>Complete the Project Cover Sheet and IRB Information Sheet wizard</a:t>
            </a:r>
          </a:p>
          <a:p>
            <a:pPr lvl="2"/>
            <a:r>
              <a:rPr lang="en-US" sz="1800" dirty="0"/>
              <a:t>Include all approved study documents with submission</a:t>
            </a:r>
          </a:p>
          <a:p>
            <a:pPr lvl="1"/>
            <a:r>
              <a:rPr lang="en-US" sz="2000" dirty="0"/>
              <a:t>Option 3: The study team may choose to complete the project shell now, even if there is no action.</a:t>
            </a:r>
          </a:p>
          <a:p>
            <a:pPr lvl="2"/>
            <a:r>
              <a:rPr lang="en-US" sz="1800" b="1" dirty="0"/>
              <a:t>‘Create a New Package’ </a:t>
            </a:r>
            <a:r>
              <a:rPr lang="en-US" sz="1800" dirty="0"/>
              <a:t>using the converted project shell</a:t>
            </a:r>
          </a:p>
          <a:p>
            <a:pPr lvl="2"/>
            <a:r>
              <a:rPr lang="en-US" sz="1800" dirty="0"/>
              <a:t>Complete the Project Cover Sheet and IRB Information Sheet wizard</a:t>
            </a:r>
          </a:p>
          <a:p>
            <a:pPr lvl="2"/>
            <a:r>
              <a:rPr lang="en-US" sz="1800" dirty="0"/>
              <a:t>Include all approved study documents with submission</a:t>
            </a:r>
          </a:p>
          <a:p>
            <a:pPr lvl="2"/>
            <a:r>
              <a:rPr lang="en-US" sz="1800" dirty="0"/>
              <a:t>Submit package to CIRB</a:t>
            </a:r>
          </a:p>
          <a:p>
            <a:pPr lvl="3"/>
            <a:r>
              <a:rPr lang="en-US" sz="1600" dirty="0"/>
              <a:t>Submission Type = ‘Other’</a:t>
            </a:r>
          </a:p>
          <a:p>
            <a:pPr lvl="3"/>
            <a:r>
              <a:rPr lang="en-US" sz="1600" dirty="0"/>
              <a:t>Include note (ex. “Submitting completed project shell)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2C2B3-904E-4965-9334-92DD61967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4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0E7A-C35A-4ED1-86DC-E81BCEDB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935651"/>
            <a:ext cx="11230708" cy="4190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1: Open the project by clicking the </a:t>
            </a:r>
            <a:r>
              <a:rPr lang="en-US" sz="2000" b="1" dirty="0">
                <a:solidFill>
                  <a:srgbClr val="0070C0"/>
                </a:solidFill>
              </a:rPr>
              <a:t>Project Title </a:t>
            </a:r>
            <a:r>
              <a:rPr lang="en-US" sz="2000" dirty="0"/>
              <a:t>link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2: Select the ‘</a:t>
            </a:r>
            <a:r>
              <a:rPr lang="en-US" sz="2000" b="1" dirty="0"/>
              <a:t>Share this Project</a:t>
            </a:r>
            <a:r>
              <a:rPr lang="en-US" sz="2000" dirty="0"/>
              <a:t>’ menu item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90488-FCE9-4BBB-9E20-5BF01C2A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Granting Access to a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117F9-69A2-4A8C-B78A-BDF7D720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AB04B-73A6-42FB-AA18-B70993E1B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723" y="2777268"/>
            <a:ext cx="8528315" cy="3208216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A85F23-3584-4060-81F6-572FEFD2A357}"/>
              </a:ext>
            </a:extLst>
          </p:cNvPr>
          <p:cNvCxnSpPr/>
          <p:nvPr/>
        </p:nvCxnSpPr>
        <p:spPr>
          <a:xfrm>
            <a:off x="1252025" y="4572000"/>
            <a:ext cx="9886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BE0EC3-866C-4F2F-B96A-A568E6A441B3}"/>
              </a:ext>
            </a:extLst>
          </p:cNvPr>
          <p:cNvSpPr txBox="1"/>
          <p:nvPr/>
        </p:nvSpPr>
        <p:spPr>
          <a:xfrm>
            <a:off x="472095" y="4387334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1862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E08E352F-2183-4308-9C27-E4C8B70B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94315"/>
            <a:ext cx="4751439" cy="19779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90488-FCE9-4BBB-9E20-5BF01C2A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Granting Access to 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0E7A-C35A-4ED1-86DC-E81BCEDB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649"/>
            <a:ext cx="5129463" cy="4190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3: Select the </a:t>
            </a:r>
            <a:r>
              <a:rPr lang="en-US" sz="2000" b="1" dirty="0">
                <a:solidFill>
                  <a:srgbClr val="0070C0"/>
                </a:solidFill>
              </a:rPr>
              <a:t>‘Share’ </a:t>
            </a:r>
            <a:r>
              <a:rPr lang="en-US" sz="2000" dirty="0"/>
              <a:t>link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4: Search for user’s research organization</a:t>
            </a:r>
          </a:p>
          <a:p>
            <a:pPr lvl="1"/>
            <a:r>
              <a:rPr lang="en-US" sz="1800" dirty="0"/>
              <a:t>Select Organization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117F9-69A2-4A8C-B78A-BDF7D720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41BC-F3C7-4440-964A-79A2B9AB8C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BC31A-82C0-4B55-8676-DAE409B4E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030906"/>
            <a:ext cx="4751439" cy="236854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FAF89E-3802-4868-B676-0065FE233983}"/>
              </a:ext>
            </a:extLst>
          </p:cNvPr>
          <p:cNvCxnSpPr>
            <a:cxnSpLocks/>
          </p:cNvCxnSpPr>
          <p:nvPr/>
        </p:nvCxnSpPr>
        <p:spPr>
          <a:xfrm>
            <a:off x="4030579" y="2310920"/>
            <a:ext cx="2244860" cy="165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77765A-CD93-4B97-AE5C-91CC445BA1D5}"/>
              </a:ext>
            </a:extLst>
          </p:cNvPr>
          <p:cNvCxnSpPr>
            <a:cxnSpLocks/>
          </p:cNvCxnSpPr>
          <p:nvPr/>
        </p:nvCxnSpPr>
        <p:spPr>
          <a:xfrm>
            <a:off x="3741821" y="4656221"/>
            <a:ext cx="26228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4F6E561-E5D7-41BB-A2F5-FF8C47821BE9}"/>
              </a:ext>
            </a:extLst>
          </p:cNvPr>
          <p:cNvSpPr/>
          <p:nvPr/>
        </p:nvSpPr>
        <p:spPr>
          <a:xfrm>
            <a:off x="6364705" y="2392445"/>
            <a:ext cx="515418" cy="168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4B6FA0-D089-44E0-B68A-46918F6A09C5}"/>
              </a:ext>
            </a:extLst>
          </p:cNvPr>
          <p:cNvSpPr/>
          <p:nvPr/>
        </p:nvSpPr>
        <p:spPr>
          <a:xfrm>
            <a:off x="7822989" y="5829859"/>
            <a:ext cx="1449859" cy="420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90488-FCE9-4BBB-9E20-5BF01C2A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Granting Access to 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0E7A-C35A-4ED1-86DC-E81BCEDB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651"/>
            <a:ext cx="5122460" cy="4190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5: Select user’s name </a:t>
            </a:r>
          </a:p>
          <a:p>
            <a:pPr marL="400050" lvl="1" indent="0">
              <a:buNone/>
            </a:pPr>
            <a:r>
              <a:rPr lang="en-US" sz="2000" dirty="0"/>
              <a:t>and Access Type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6: Select Save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117F9-69A2-4A8C-B78A-BDF7D720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41BC-F3C7-4440-964A-79A2B9AB8C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8101B-EEFC-425B-B762-39C163DD1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168" y="1754432"/>
            <a:ext cx="5581650" cy="455295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BB68D9-DD0C-421B-9C76-87596BDFACD0}"/>
              </a:ext>
            </a:extLst>
          </p:cNvPr>
          <p:cNvCxnSpPr>
            <a:cxnSpLocks/>
          </p:cNvCxnSpPr>
          <p:nvPr/>
        </p:nvCxnSpPr>
        <p:spPr>
          <a:xfrm>
            <a:off x="2811439" y="2388358"/>
            <a:ext cx="3051729" cy="1992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B22D4F-2AAC-4FE5-9E09-A989883C7225}"/>
              </a:ext>
            </a:extLst>
          </p:cNvPr>
          <p:cNvCxnSpPr>
            <a:cxnSpLocks/>
          </p:cNvCxnSpPr>
          <p:nvPr/>
        </p:nvCxnSpPr>
        <p:spPr>
          <a:xfrm>
            <a:off x="2988860" y="5418161"/>
            <a:ext cx="4858603" cy="7080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4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90488-FCE9-4BBB-9E20-5BF01C2A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Viewing who has Access to 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0E7A-C35A-4ED1-86DC-E81BCEDB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651"/>
            <a:ext cx="5122460" cy="4190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1: Open Project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2: Scroll to ‘Shared with the following users’ section on Project Overview page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117F9-69A2-4A8C-B78A-BDF7D720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41BC-F3C7-4440-964A-79A2B9AB8C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6BB95-4299-417B-9C75-60935D76A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75" y="1738314"/>
            <a:ext cx="5800725" cy="48768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D1EEB1-AF0A-465B-97C6-4CF858178045}"/>
              </a:ext>
            </a:extLst>
          </p:cNvPr>
          <p:cNvCxnSpPr>
            <a:cxnSpLocks/>
          </p:cNvCxnSpPr>
          <p:nvPr/>
        </p:nvCxnSpPr>
        <p:spPr>
          <a:xfrm>
            <a:off x="2701916" y="3004003"/>
            <a:ext cx="3079759" cy="3122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1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extLst>
              <a:ext uri="{FF2B5EF4-FFF2-40B4-BE49-F238E27FC236}">
                <a16:creationId xmlns:a16="http://schemas.microsoft.com/office/drawing/2014/main" id="{04821BE8-4467-4F2B-88D1-BDA36C80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06" y="3704975"/>
            <a:ext cx="6063339" cy="25307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E5EF9F-6E66-482E-B6B6-9ABDB7AD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Multi-site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70C9-FBE9-4A9C-9612-07E7EF417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PI may add local sites to a project using the ‘Multi-Site’ sharing function</a:t>
            </a:r>
          </a:p>
          <a:p>
            <a:pPr lvl="1"/>
            <a:r>
              <a:rPr lang="en-US" sz="1800" dirty="0"/>
              <a:t>Does not apply to </a:t>
            </a:r>
            <a:r>
              <a:rPr lang="en-US" sz="1800" u="sng" dirty="0"/>
              <a:t>converted local site projects </a:t>
            </a:r>
            <a:r>
              <a:rPr lang="en-US" sz="1800" dirty="0"/>
              <a:t>in a multi-site study</a:t>
            </a:r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1 – Open Lead Site (PI) project by clicking the </a:t>
            </a:r>
            <a:r>
              <a:rPr lang="en-US" sz="2000" b="1" dirty="0">
                <a:solidFill>
                  <a:srgbClr val="0070C0"/>
                </a:solidFill>
              </a:rPr>
              <a:t>Project Title </a:t>
            </a:r>
            <a:r>
              <a:rPr lang="en-US" sz="2000" dirty="0"/>
              <a:t>link on the ‘My Projects’ page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2 – Select </a:t>
            </a:r>
            <a:r>
              <a:rPr lang="en-US" sz="2000" b="1" dirty="0"/>
              <a:t>Share this Project </a:t>
            </a:r>
            <a:r>
              <a:rPr lang="en-US" sz="2000" dirty="0"/>
              <a:t>menu option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3 – Select </a:t>
            </a:r>
            <a:r>
              <a:rPr lang="en-US" sz="2000" b="1" dirty="0">
                <a:solidFill>
                  <a:srgbClr val="0070C0"/>
                </a:solidFill>
              </a:rPr>
              <a:t>Multi-Site</a:t>
            </a:r>
            <a:r>
              <a:rPr lang="en-US" sz="2000" dirty="0"/>
              <a:t> link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81BB0-604F-414F-BF75-5C046ECF7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56BFFA-61D9-417E-8FB8-A215394451A1}"/>
              </a:ext>
            </a:extLst>
          </p:cNvPr>
          <p:cNvCxnSpPr>
            <a:cxnSpLocks/>
          </p:cNvCxnSpPr>
          <p:nvPr/>
        </p:nvCxnSpPr>
        <p:spPr>
          <a:xfrm>
            <a:off x="3869700" y="4162566"/>
            <a:ext cx="2226300" cy="832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5512448-61DA-495B-B1E5-4E8D79E8596D}"/>
              </a:ext>
            </a:extLst>
          </p:cNvPr>
          <p:cNvSpPr/>
          <p:nvPr/>
        </p:nvSpPr>
        <p:spPr>
          <a:xfrm>
            <a:off x="6223991" y="4940710"/>
            <a:ext cx="597138" cy="221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9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8E50-CE8E-4309-AEDE-B7C1E695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0B40-C144-4710-B6DC-1B4A0C49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u="sng" dirty="0"/>
              <a:t>B</a:t>
            </a:r>
            <a:r>
              <a:rPr lang="en-US" sz="2000" dirty="0"/>
              <a:t>ottom </a:t>
            </a:r>
            <a:r>
              <a:rPr lang="en-US" sz="2000" u="sng" dirty="0"/>
              <a:t>L</a:t>
            </a:r>
            <a:r>
              <a:rPr lang="en-US" sz="2000" dirty="0"/>
              <a:t>ine </a:t>
            </a:r>
            <a:r>
              <a:rPr lang="en-US" sz="2000" u="sng" dirty="0"/>
              <a:t>U</a:t>
            </a:r>
            <a:r>
              <a:rPr lang="en-US" sz="2000" dirty="0"/>
              <a:t>p </a:t>
            </a:r>
            <a:r>
              <a:rPr lang="en-US" sz="2000" u="sng" dirty="0"/>
              <a:t>F</a:t>
            </a:r>
            <a:r>
              <a:rPr lang="en-US" sz="2000" dirty="0"/>
              <a:t>ront</a:t>
            </a:r>
          </a:p>
          <a:p>
            <a:pPr lvl="1"/>
            <a:r>
              <a:rPr lang="en-US" sz="2000" dirty="0"/>
              <a:t>CIRB Process Changes</a:t>
            </a:r>
          </a:p>
          <a:p>
            <a:pPr lvl="1"/>
            <a:r>
              <a:rPr lang="en-US" sz="2000" dirty="0"/>
              <a:t>IRBNet Terms</a:t>
            </a:r>
          </a:p>
          <a:p>
            <a:pPr lvl="1"/>
            <a:r>
              <a:rPr lang="en-US" sz="2000" dirty="0"/>
              <a:t>Accessing IRBNet and Enrolling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CIRB Project Shells (PI and LSI)</a:t>
            </a:r>
          </a:p>
          <a:p>
            <a:pPr lvl="1"/>
            <a:r>
              <a:rPr lang="en-US" sz="2000" dirty="0"/>
              <a:t>Granting Access to a Project</a:t>
            </a:r>
          </a:p>
          <a:p>
            <a:pPr lvl="1"/>
            <a:r>
              <a:rPr lang="en-US" sz="2000" dirty="0"/>
              <a:t>Multi-site Sharing</a:t>
            </a:r>
          </a:p>
          <a:p>
            <a:pPr lvl="1"/>
            <a:r>
              <a:rPr lang="en-US" sz="2000" dirty="0"/>
              <a:t>IRBNet Demonstration</a:t>
            </a:r>
          </a:p>
          <a:p>
            <a:pPr lvl="2"/>
            <a:r>
              <a:rPr lang="en-US" sz="1800" dirty="0"/>
              <a:t>Complete a project shell</a:t>
            </a:r>
          </a:p>
          <a:p>
            <a:pPr lvl="2"/>
            <a:r>
              <a:rPr lang="en-US" sz="1800" dirty="0"/>
              <a:t>Create New Project</a:t>
            </a:r>
          </a:p>
          <a:p>
            <a:pPr lvl="2"/>
            <a:r>
              <a:rPr lang="en-US" sz="1800" dirty="0"/>
              <a:t>Multi-site Sharing</a:t>
            </a:r>
          </a:p>
          <a:p>
            <a:pPr lvl="2"/>
            <a:endParaRPr lang="en-US" sz="18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F6A7B-1E1E-4653-8F2D-D33B63C868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32E41BC-F3C7-4440-964A-79A2B9AB8CF4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264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EF9F-6E66-482E-B6B6-9ABDB7AD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Multi-site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70C9-FBE9-4A9C-9612-07E7EF417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4 – Enter the local site’s research organization and Select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81BB0-604F-414F-BF75-5C046ECF7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171" name="Picture 6">
            <a:extLst>
              <a:ext uri="{FF2B5EF4-FFF2-40B4-BE49-F238E27FC236}">
                <a16:creationId xmlns:a16="http://schemas.microsoft.com/office/drawing/2014/main" id="{481E9C00-02AB-4DE7-A75F-F76331ED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71" y="2461225"/>
            <a:ext cx="7532858" cy="39065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2C3A40-B815-4AA9-882E-F430B56E76CC}"/>
              </a:ext>
            </a:extLst>
          </p:cNvPr>
          <p:cNvSpPr/>
          <p:nvPr/>
        </p:nvSpPr>
        <p:spPr>
          <a:xfrm>
            <a:off x="5395783" y="5577016"/>
            <a:ext cx="1449859" cy="420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73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EF9F-6E66-482E-B6B6-9ABDB7AD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Multi-site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70C9-FBE9-4A9C-9612-07E7EF417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5 – Select the LSI’s name and Save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81BB0-604F-414F-BF75-5C046ECF7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123" name="Picture 7">
            <a:extLst>
              <a:ext uri="{FF2B5EF4-FFF2-40B4-BE49-F238E27FC236}">
                <a16:creationId xmlns:a16="http://schemas.microsoft.com/office/drawing/2014/main" id="{20CE67FE-DE5C-43FB-9E51-903946520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77" y="2572181"/>
            <a:ext cx="7388846" cy="355398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28BC9D-9C72-4C4D-9CDE-C4FB16DB7049}"/>
              </a:ext>
            </a:extLst>
          </p:cNvPr>
          <p:cNvSpPr/>
          <p:nvPr/>
        </p:nvSpPr>
        <p:spPr>
          <a:xfrm>
            <a:off x="5263978" y="5346357"/>
            <a:ext cx="897925" cy="387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EF9F-6E66-482E-B6B6-9ABDB7AD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Multi-site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70C9-FBE9-4A9C-9612-07E7EF417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6 – A new project is created for the LSI in their workspace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Step 7 – LSI or designee completes the new project, signs package, and submits to CIRB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81BB0-604F-414F-BF75-5C046ECF7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146" name="Picture 8">
            <a:extLst>
              <a:ext uri="{FF2B5EF4-FFF2-40B4-BE49-F238E27FC236}">
                <a16:creationId xmlns:a16="http://schemas.microsoft.com/office/drawing/2014/main" id="{633E6BB1-B744-4996-96D5-D3D8810CB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08" y="2887664"/>
            <a:ext cx="9144001" cy="3362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73C439-BF7F-433A-9F45-519A6DB06BD6}"/>
              </a:ext>
            </a:extLst>
          </p:cNvPr>
          <p:cNvSpPr/>
          <p:nvPr/>
        </p:nvSpPr>
        <p:spPr>
          <a:xfrm>
            <a:off x="7290486" y="4901514"/>
            <a:ext cx="1103871" cy="576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54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BDD05-A5EE-4D4B-B983-269B0AC2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Multiple Packages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8735AD-89F3-4755-A6A7-46F963B83A19}"/>
              </a:ext>
            </a:extLst>
          </p:cNvPr>
          <p:cNvGrpSpPr/>
          <p:nvPr/>
        </p:nvGrpSpPr>
        <p:grpSpPr>
          <a:xfrm>
            <a:off x="3152078" y="4384201"/>
            <a:ext cx="3562292" cy="2270469"/>
            <a:chOff x="3152078" y="4384201"/>
            <a:chExt cx="3562292" cy="227046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4B37B38-1247-4B23-B9F4-EF41AEA665CA}"/>
                </a:ext>
              </a:extLst>
            </p:cNvPr>
            <p:cNvGrpSpPr/>
            <p:nvPr/>
          </p:nvGrpSpPr>
          <p:grpSpPr>
            <a:xfrm>
              <a:off x="3152078" y="4384201"/>
              <a:ext cx="3562291" cy="2270469"/>
              <a:chOff x="609600" y="4476577"/>
              <a:chExt cx="3562291" cy="238890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1D825F9-2F55-4742-A340-A877E580CE81}"/>
                  </a:ext>
                </a:extLst>
              </p:cNvPr>
              <p:cNvSpPr/>
              <p:nvPr/>
            </p:nvSpPr>
            <p:spPr>
              <a:xfrm>
                <a:off x="609600" y="5024159"/>
                <a:ext cx="1654767" cy="771978"/>
              </a:xfrm>
              <a:custGeom>
                <a:avLst/>
                <a:gdLst>
                  <a:gd name="connsiteX0" fmla="*/ 0 w 1654767"/>
                  <a:gd name="connsiteY0" fmla="*/ 128666 h 771978"/>
                  <a:gd name="connsiteX1" fmla="*/ 128666 w 1654767"/>
                  <a:gd name="connsiteY1" fmla="*/ 0 h 771978"/>
                  <a:gd name="connsiteX2" fmla="*/ 1526101 w 1654767"/>
                  <a:gd name="connsiteY2" fmla="*/ 0 h 771978"/>
                  <a:gd name="connsiteX3" fmla="*/ 1654767 w 1654767"/>
                  <a:gd name="connsiteY3" fmla="*/ 128666 h 771978"/>
                  <a:gd name="connsiteX4" fmla="*/ 1654767 w 1654767"/>
                  <a:gd name="connsiteY4" fmla="*/ 643312 h 771978"/>
                  <a:gd name="connsiteX5" fmla="*/ 1526101 w 1654767"/>
                  <a:gd name="connsiteY5" fmla="*/ 771978 h 771978"/>
                  <a:gd name="connsiteX6" fmla="*/ 128666 w 1654767"/>
                  <a:gd name="connsiteY6" fmla="*/ 771978 h 771978"/>
                  <a:gd name="connsiteX7" fmla="*/ 0 w 1654767"/>
                  <a:gd name="connsiteY7" fmla="*/ 643312 h 771978"/>
                  <a:gd name="connsiteX8" fmla="*/ 0 w 1654767"/>
                  <a:gd name="connsiteY8" fmla="*/ 128666 h 771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4767" h="771978">
                    <a:moveTo>
                      <a:pt x="0" y="128666"/>
                    </a:moveTo>
                    <a:cubicBezTo>
                      <a:pt x="0" y="57606"/>
                      <a:pt x="57606" y="0"/>
                      <a:pt x="128666" y="0"/>
                    </a:cubicBezTo>
                    <a:lnTo>
                      <a:pt x="1526101" y="0"/>
                    </a:lnTo>
                    <a:cubicBezTo>
                      <a:pt x="1597161" y="0"/>
                      <a:pt x="1654767" y="57606"/>
                      <a:pt x="1654767" y="128666"/>
                    </a:cubicBezTo>
                    <a:lnTo>
                      <a:pt x="1654767" y="643312"/>
                    </a:lnTo>
                    <a:cubicBezTo>
                      <a:pt x="1654767" y="714372"/>
                      <a:pt x="1597161" y="771978"/>
                      <a:pt x="1526101" y="771978"/>
                    </a:cubicBezTo>
                    <a:lnTo>
                      <a:pt x="128666" y="771978"/>
                    </a:lnTo>
                    <a:cubicBezTo>
                      <a:pt x="57606" y="771978"/>
                      <a:pt x="0" y="714372"/>
                      <a:pt x="0" y="643312"/>
                    </a:cubicBezTo>
                    <a:lnTo>
                      <a:pt x="0" y="12866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5785" tIns="75785" rIns="75785" bIns="75785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500" kern="1200" dirty="0"/>
                  <a:t>Approved </a:t>
                </a:r>
                <a:r>
                  <a:rPr lang="en-US" sz="1500" u="none" kern="1200" dirty="0"/>
                  <a:t>Project</a:t>
                </a:r>
              </a:p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500" kern="1200" dirty="0"/>
                  <a:t>(Package -1)</a:t>
                </a: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A2CD8C-B0D6-4E4A-AFFE-53118BCACD75}"/>
                  </a:ext>
                </a:extLst>
              </p:cNvPr>
              <p:cNvSpPr/>
              <p:nvPr/>
            </p:nvSpPr>
            <p:spPr>
              <a:xfrm>
                <a:off x="2974084" y="5753333"/>
                <a:ext cx="1197807" cy="1112153"/>
              </a:xfrm>
              <a:custGeom>
                <a:avLst/>
                <a:gdLst>
                  <a:gd name="connsiteX0" fmla="*/ 0 w 1197807"/>
                  <a:gd name="connsiteY0" fmla="*/ 185363 h 1112154"/>
                  <a:gd name="connsiteX1" fmla="*/ 185363 w 1197807"/>
                  <a:gd name="connsiteY1" fmla="*/ 0 h 1112154"/>
                  <a:gd name="connsiteX2" fmla="*/ 1012444 w 1197807"/>
                  <a:gd name="connsiteY2" fmla="*/ 0 h 1112154"/>
                  <a:gd name="connsiteX3" fmla="*/ 1197807 w 1197807"/>
                  <a:gd name="connsiteY3" fmla="*/ 185363 h 1112154"/>
                  <a:gd name="connsiteX4" fmla="*/ 1197807 w 1197807"/>
                  <a:gd name="connsiteY4" fmla="*/ 926791 h 1112154"/>
                  <a:gd name="connsiteX5" fmla="*/ 1012444 w 1197807"/>
                  <a:gd name="connsiteY5" fmla="*/ 1112154 h 1112154"/>
                  <a:gd name="connsiteX6" fmla="*/ 185363 w 1197807"/>
                  <a:gd name="connsiteY6" fmla="*/ 1112154 h 1112154"/>
                  <a:gd name="connsiteX7" fmla="*/ 0 w 1197807"/>
                  <a:gd name="connsiteY7" fmla="*/ 926791 h 1112154"/>
                  <a:gd name="connsiteX8" fmla="*/ 0 w 1197807"/>
                  <a:gd name="connsiteY8" fmla="*/ 185363 h 111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7807" h="1112154">
                    <a:moveTo>
                      <a:pt x="0" y="185363"/>
                    </a:moveTo>
                    <a:cubicBezTo>
                      <a:pt x="0" y="82990"/>
                      <a:pt x="82990" y="0"/>
                      <a:pt x="185363" y="0"/>
                    </a:cubicBezTo>
                    <a:lnTo>
                      <a:pt x="1012444" y="0"/>
                    </a:lnTo>
                    <a:cubicBezTo>
                      <a:pt x="1114817" y="0"/>
                      <a:pt x="1197807" y="82990"/>
                      <a:pt x="1197807" y="185363"/>
                    </a:cubicBezTo>
                    <a:lnTo>
                      <a:pt x="1197807" y="926791"/>
                    </a:lnTo>
                    <a:cubicBezTo>
                      <a:pt x="1197807" y="1029164"/>
                      <a:pt x="1114817" y="1112154"/>
                      <a:pt x="1012444" y="1112154"/>
                    </a:cubicBezTo>
                    <a:lnTo>
                      <a:pt x="185363" y="1112154"/>
                    </a:lnTo>
                    <a:cubicBezTo>
                      <a:pt x="82990" y="1112154"/>
                      <a:pt x="0" y="1029164"/>
                      <a:pt x="0" y="926791"/>
                    </a:cubicBezTo>
                    <a:lnTo>
                      <a:pt x="0" y="185363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9851" tIns="89851" rIns="89851" bIns="89851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CR</a:t>
                </a:r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(Package -3) Work in Progress</a:t>
                </a: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F933FB6-6023-4232-97D2-20D49710635B}"/>
                  </a:ext>
                </a:extLst>
              </p:cNvPr>
              <p:cNvSpPr/>
              <p:nvPr/>
            </p:nvSpPr>
            <p:spPr>
              <a:xfrm>
                <a:off x="2974084" y="4476577"/>
                <a:ext cx="1158875" cy="1095163"/>
              </a:xfrm>
              <a:custGeom>
                <a:avLst/>
                <a:gdLst>
                  <a:gd name="connsiteX0" fmla="*/ 0 w 1158875"/>
                  <a:gd name="connsiteY0" fmla="*/ 182531 h 1095163"/>
                  <a:gd name="connsiteX1" fmla="*/ 182531 w 1158875"/>
                  <a:gd name="connsiteY1" fmla="*/ 0 h 1095163"/>
                  <a:gd name="connsiteX2" fmla="*/ 976344 w 1158875"/>
                  <a:gd name="connsiteY2" fmla="*/ 0 h 1095163"/>
                  <a:gd name="connsiteX3" fmla="*/ 1158875 w 1158875"/>
                  <a:gd name="connsiteY3" fmla="*/ 182531 h 1095163"/>
                  <a:gd name="connsiteX4" fmla="*/ 1158875 w 1158875"/>
                  <a:gd name="connsiteY4" fmla="*/ 912632 h 1095163"/>
                  <a:gd name="connsiteX5" fmla="*/ 976344 w 1158875"/>
                  <a:gd name="connsiteY5" fmla="*/ 1095163 h 1095163"/>
                  <a:gd name="connsiteX6" fmla="*/ 182531 w 1158875"/>
                  <a:gd name="connsiteY6" fmla="*/ 1095163 h 1095163"/>
                  <a:gd name="connsiteX7" fmla="*/ 0 w 1158875"/>
                  <a:gd name="connsiteY7" fmla="*/ 912632 h 1095163"/>
                  <a:gd name="connsiteX8" fmla="*/ 0 w 1158875"/>
                  <a:gd name="connsiteY8" fmla="*/ 182531 h 109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8875" h="1095163">
                    <a:moveTo>
                      <a:pt x="0" y="182531"/>
                    </a:moveTo>
                    <a:cubicBezTo>
                      <a:pt x="0" y="81722"/>
                      <a:pt x="81722" y="0"/>
                      <a:pt x="182531" y="0"/>
                    </a:cubicBezTo>
                    <a:lnTo>
                      <a:pt x="976344" y="0"/>
                    </a:lnTo>
                    <a:cubicBezTo>
                      <a:pt x="1077153" y="0"/>
                      <a:pt x="1158875" y="81722"/>
                      <a:pt x="1158875" y="182531"/>
                    </a:cubicBezTo>
                    <a:lnTo>
                      <a:pt x="1158875" y="912632"/>
                    </a:lnTo>
                    <a:cubicBezTo>
                      <a:pt x="1158875" y="1013441"/>
                      <a:pt x="1077153" y="1095163"/>
                      <a:pt x="976344" y="1095163"/>
                    </a:cubicBezTo>
                    <a:lnTo>
                      <a:pt x="182531" y="1095163"/>
                    </a:lnTo>
                    <a:cubicBezTo>
                      <a:pt x="81722" y="1095163"/>
                      <a:pt x="0" y="1013441"/>
                      <a:pt x="0" y="912632"/>
                    </a:cubicBezTo>
                    <a:lnTo>
                      <a:pt x="0" y="18253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481" tIns="86481" rIns="86481" bIns="86481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300" kern="1200" dirty="0"/>
                  <a:t>Amendment</a:t>
                </a:r>
              </a:p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300" kern="1200" dirty="0"/>
                  <a:t>(Package -2)       </a:t>
                </a:r>
                <a:r>
                  <a:rPr lang="en-US" sz="1300" b="1" kern="1200" dirty="0"/>
                  <a:t>Work in Progress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CF7042-B74D-4E59-A82D-2ACA10F8E652}"/>
                </a:ext>
              </a:extLst>
            </p:cNvPr>
            <p:cNvCxnSpPr/>
            <p:nvPr/>
          </p:nvCxnSpPr>
          <p:spPr>
            <a:xfrm flipV="1">
              <a:off x="4795024" y="4828478"/>
              <a:ext cx="713678" cy="3791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006B69D-50FA-4356-8E5B-71EF4ADCBEDA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>
              <a:off x="4806845" y="5516051"/>
              <a:ext cx="701857" cy="5167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A25B66-65E0-4E4B-90CE-02E03CE46ADA}"/>
                </a:ext>
              </a:extLst>
            </p:cNvPr>
            <p:cNvCxnSpPr>
              <a:cxnSpLocks/>
            </p:cNvCxnSpPr>
            <p:nvPr/>
          </p:nvCxnSpPr>
          <p:spPr>
            <a:xfrm>
              <a:off x="5508702" y="5597657"/>
              <a:ext cx="1205667" cy="1057013"/>
            </a:xfrm>
            <a:prstGeom prst="line">
              <a:avLst/>
            </a:prstGeom>
            <a:ln w="92075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CFFAB0-3038-49F2-B80E-A9BB0CD274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8702" y="5571638"/>
              <a:ext cx="1205668" cy="1083032"/>
            </a:xfrm>
            <a:prstGeom prst="line">
              <a:avLst/>
            </a:prstGeom>
            <a:ln w="92075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DEC71-6E6A-40B2-A8E0-702EBEE45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A package may be submitted to multiple boards for parallel review.</a:t>
            </a:r>
          </a:p>
          <a:p>
            <a:pPr lvl="0"/>
            <a:r>
              <a:rPr lang="en-US" sz="2000" dirty="0"/>
              <a:t>Once a new package is started (work in progress), a second new package </a:t>
            </a:r>
            <a:r>
              <a:rPr lang="en-US" sz="2000" i="1" dirty="0"/>
              <a:t>cannot</a:t>
            </a:r>
            <a:r>
              <a:rPr lang="en-US" sz="2000" dirty="0"/>
              <a:t> be created for the same project until the first package is submitted or deleted.</a:t>
            </a:r>
          </a:p>
          <a:p>
            <a:pPr lvl="1"/>
            <a:r>
              <a:rPr lang="en-US" sz="1800" dirty="0"/>
              <a:t>In this case, the Committee Administrator can create a ‘Special Events Package’ for the study team to complete and submit.</a:t>
            </a:r>
          </a:p>
          <a:p>
            <a:pPr lvl="0"/>
            <a:r>
              <a:rPr lang="en-US" sz="2000" dirty="0"/>
              <a:t>A project may have more than one package pending review (i.e. the researcher submits a CR that is pending review and then creates and submits a reportable event package)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B6624-9B2B-46CB-A0B3-5D837E05A6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4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1BFC-914C-4E8B-9586-C080EDF7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IRBNet Demonstration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756F9-3EB9-4AAA-81C9-B40B0B536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353FC6E-2790-485F-A30A-526DB162E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04010" y="1821633"/>
            <a:ext cx="6341134" cy="423270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425C28-D731-46E3-A2C9-F5AFAE3CB589}"/>
              </a:ext>
            </a:extLst>
          </p:cNvPr>
          <p:cNvSpPr/>
          <p:nvPr/>
        </p:nvSpPr>
        <p:spPr>
          <a:xfrm>
            <a:off x="344557" y="2020930"/>
            <a:ext cx="4747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Complete a project shell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Create New Project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Multi-site Sharing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Organizing your workspace</a:t>
            </a:r>
          </a:p>
        </p:txBody>
      </p:sp>
    </p:spTree>
    <p:extLst>
      <p:ext uri="{BB962C8B-B14F-4D97-AF65-F5344CB8AC3E}">
        <p14:creationId xmlns:p14="http://schemas.microsoft.com/office/powerpoint/2010/main" val="343981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6A8B-0DF2-4486-B854-1E7514CE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Additional Guidance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BE01-72AC-44D0-942F-4DB603777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650"/>
            <a:ext cx="9601200" cy="4679463"/>
          </a:xfrm>
        </p:spPr>
        <p:txBody>
          <a:bodyPr/>
          <a:lstStyle/>
          <a:p>
            <a:r>
              <a:rPr lang="en-US" sz="2000" dirty="0"/>
              <a:t>All guidance documents will be posted in the Forms and Templates library</a:t>
            </a:r>
          </a:p>
          <a:p>
            <a:r>
              <a:rPr lang="en-US" sz="2000" dirty="0"/>
              <a:t>VAIRRS SharePoint Portal: </a:t>
            </a:r>
            <a:r>
              <a:rPr lang="en-US" sz="2000" dirty="0">
                <a:hlinkClick r:id="rId3"/>
              </a:rPr>
              <a:t>https://dvagov.sharepoint.com/sites/VHAORPPE/VAIRRS</a:t>
            </a:r>
            <a:endParaRPr lang="en-US" sz="2000" dirty="0"/>
          </a:p>
          <a:p>
            <a:r>
              <a:rPr lang="en-US" sz="2000" dirty="0"/>
              <a:t>VAIRRS Website: </a:t>
            </a:r>
            <a:r>
              <a:rPr lang="en-US" sz="2000" dirty="0">
                <a:hlinkClick r:id="rId4"/>
              </a:rPr>
              <a:t>https://www.research.va.gov/programs/orppe/vairrs/default.cfm</a:t>
            </a:r>
            <a:endParaRPr lang="en-US" sz="2000" dirty="0"/>
          </a:p>
          <a:p>
            <a:r>
              <a:rPr lang="en-US" sz="2000" dirty="0"/>
              <a:t>For questions regarding local submission procedures:</a:t>
            </a:r>
          </a:p>
          <a:p>
            <a:pPr lvl="1"/>
            <a:r>
              <a:rPr lang="en-US" sz="2000" dirty="0"/>
              <a:t>Contact your local research office</a:t>
            </a:r>
          </a:p>
          <a:p>
            <a:r>
              <a:rPr lang="en-US" sz="2000" dirty="0"/>
              <a:t>For questions related to CIRB processes:</a:t>
            </a:r>
          </a:p>
          <a:p>
            <a:pPr lvl="1"/>
            <a:r>
              <a:rPr lang="en-US" sz="2000" dirty="0"/>
              <a:t>Contact the IRB Manager</a:t>
            </a:r>
          </a:p>
          <a:p>
            <a:r>
              <a:rPr lang="en-US" sz="2000" dirty="0"/>
              <a:t>For questions related to the VAIRRS program:</a:t>
            </a:r>
          </a:p>
          <a:p>
            <a:pPr lvl="1"/>
            <a:r>
              <a:rPr lang="en-US" sz="2000" dirty="0"/>
              <a:t>Contact VAIRRS Team at </a:t>
            </a:r>
            <a:r>
              <a:rPr lang="en-US" sz="2000" dirty="0">
                <a:hlinkClick r:id="rId5"/>
              </a:rPr>
              <a:t>VAIRRS@va.gov</a:t>
            </a:r>
            <a:endParaRPr lang="en-US" sz="2000" dirty="0"/>
          </a:p>
          <a:p>
            <a:r>
              <a:rPr lang="en-US" sz="2000" dirty="0"/>
              <a:t>For technical issues with IRBNet:</a:t>
            </a:r>
          </a:p>
          <a:p>
            <a:pPr lvl="1"/>
            <a:r>
              <a:rPr lang="en-US" sz="2000" dirty="0"/>
              <a:t>Contact IRBNet Support at govsupport@irbnet.org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1A73F-CF9C-4A44-BF4D-05232B03D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3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itle 1">
            <a:extLst>
              <a:ext uri="{FF2B5EF4-FFF2-40B4-BE49-F238E27FC236}">
                <a16:creationId xmlns:a16="http://schemas.microsoft.com/office/drawing/2014/main" id="{FAB42485-3ABD-4505-8CCB-E4BACEDD1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571239"/>
            <a:ext cx="7886700" cy="752475"/>
          </a:xfrm>
        </p:spPr>
        <p:txBody>
          <a:bodyPr/>
          <a:lstStyle/>
          <a:p>
            <a:r>
              <a:rPr lang="en-US" altLang="en-US" sz="4800" dirty="0"/>
              <a:t>Availability of Recording</a:t>
            </a:r>
          </a:p>
        </p:txBody>
      </p:sp>
      <p:sp>
        <p:nvSpPr>
          <p:cNvPr id="366595" name="Content Placeholder 2">
            <a:extLst>
              <a:ext uri="{FF2B5EF4-FFF2-40B4-BE49-F238E27FC236}">
                <a16:creationId xmlns:a16="http://schemas.microsoft.com/office/drawing/2014/main" id="{479F631E-A310-41B4-9577-AAC55A78FF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4497" y="2079172"/>
            <a:ext cx="9236076" cy="3587885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en-US" sz="2800" dirty="0"/>
              <a:t>A recording of this session and the associated handouts will be available on ORPP&amp;E’s Education and Training website approximately one-week post-webinar</a:t>
            </a:r>
          </a:p>
          <a:p>
            <a:pPr marL="342900" indent="-342900"/>
            <a:r>
              <a:rPr lang="en-US" altLang="en-US" sz="2800" dirty="0"/>
              <a:t>An archive of all ORPP&amp;E-hosted webinars can be found here:  </a:t>
            </a:r>
            <a:r>
              <a:rPr lang="en-US" altLang="en-US" sz="2800" dirty="0">
                <a:hlinkClick r:id="rId2"/>
              </a:rPr>
              <a:t>https://www.research.va.gov/programs/orppe/education/webinars/archives.cfm</a:t>
            </a:r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C712-4ADD-4A79-B64A-B90B46CA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Thank You for Attending!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760FC-0946-47B7-93EE-4EA51DA34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32E41BC-F3C7-4440-964A-79A2B9AB8CF4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6E847-D885-4599-ABFA-A7F80BF08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456" y="1956743"/>
            <a:ext cx="585266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2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8E50-CE8E-4309-AEDE-B7C1E695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BLUF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0B40-C144-4710-B6DC-1B4A0C49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b="1" dirty="0">
                <a:solidFill>
                  <a:schemeClr val="accent1"/>
                </a:solidFill>
              </a:rPr>
              <a:t>Who should register for an IRBNet account?</a:t>
            </a:r>
          </a:p>
          <a:p>
            <a:pPr lvl="2"/>
            <a:r>
              <a:rPr lang="en-US" sz="1800" dirty="0"/>
              <a:t>All PIs, LSIs, and study team members must register for an IRBNet account at </a:t>
            </a:r>
            <a:r>
              <a:rPr lang="en-US" sz="1800" u="sng" dirty="0"/>
              <a:t>gov.irbnet.org</a:t>
            </a:r>
          </a:p>
          <a:p>
            <a:pPr lvl="2"/>
            <a:r>
              <a:rPr lang="en-US" sz="1800" dirty="0"/>
              <a:t>Anyone who will need to collaborate on the submission</a:t>
            </a:r>
          </a:p>
          <a:p>
            <a:pPr lvl="2"/>
            <a:r>
              <a:rPr lang="en-US" sz="1800" dirty="0"/>
              <a:t>Any study team member that needs to track training</a:t>
            </a:r>
          </a:p>
          <a:p>
            <a:pPr lvl="2"/>
            <a:r>
              <a:rPr lang="en-US" sz="1800" dirty="0"/>
              <a:t>Anyone who needs insight into the project (does not include oversight committees)</a:t>
            </a:r>
          </a:p>
          <a:p>
            <a:pPr lvl="1"/>
            <a:r>
              <a:rPr lang="en-US" sz="2000" b="1" dirty="0">
                <a:solidFill>
                  <a:schemeClr val="accent1"/>
                </a:solidFill>
              </a:rPr>
              <a:t>IRBNet supports the collaboration of Central Teams</a:t>
            </a:r>
          </a:p>
          <a:p>
            <a:pPr lvl="2"/>
            <a:r>
              <a:rPr lang="en-US" sz="1800" dirty="0"/>
              <a:t>CIRB will automatically transfer ownership of the project to PI or LSI only</a:t>
            </a:r>
          </a:p>
          <a:p>
            <a:pPr lvl="2"/>
            <a:r>
              <a:rPr lang="en-US" sz="1800" dirty="0"/>
              <a:t>The PI or LSI is the owner of the project and is responsible for granting access to the study team</a:t>
            </a:r>
          </a:p>
          <a:p>
            <a:pPr lvl="1"/>
            <a:r>
              <a:rPr lang="en-US" sz="2000" b="1" dirty="0">
                <a:solidFill>
                  <a:schemeClr val="accent1"/>
                </a:solidFill>
              </a:rPr>
              <a:t>Once you are granted access to the </a:t>
            </a:r>
            <a:r>
              <a:rPr lang="en-US" sz="2000" b="1" dirty="0">
                <a:solidFill>
                  <a:schemeClr val="accent3"/>
                </a:solidFill>
              </a:rPr>
              <a:t>project</a:t>
            </a:r>
            <a:r>
              <a:rPr lang="en-US" sz="2000" b="1" dirty="0">
                <a:solidFill>
                  <a:schemeClr val="accent1"/>
                </a:solidFill>
              </a:rPr>
              <a:t>, you will have access to all </a:t>
            </a:r>
            <a:r>
              <a:rPr lang="en-US" sz="2000" b="1" dirty="0">
                <a:solidFill>
                  <a:schemeClr val="accent3"/>
                </a:solidFill>
              </a:rPr>
              <a:t>packages</a:t>
            </a:r>
            <a:r>
              <a:rPr lang="en-US" sz="2000" b="1" dirty="0">
                <a:solidFill>
                  <a:schemeClr val="accent1"/>
                </a:solidFill>
              </a:rPr>
              <a:t> for that project</a:t>
            </a:r>
          </a:p>
          <a:p>
            <a:pPr lvl="2"/>
            <a:r>
              <a:rPr lang="en-US" sz="1800" dirty="0"/>
              <a:t>PI, LSI, or designee must ‘share’ the project with the individual who requires access</a:t>
            </a:r>
          </a:p>
          <a:p>
            <a:pPr lvl="2"/>
            <a:r>
              <a:rPr lang="en-US" sz="1800" dirty="0"/>
              <a:t>Once shared, you may access the Project History, review details, and board actions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F6A7B-1E1E-4653-8F2D-D33B63C868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2E41BC-F3C7-4440-964A-79A2B9AB8CF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eorgia" pitchFamily="18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eorgia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98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AA3C-C1AB-4380-A43F-10FFD1E4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CIRB Process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00A6-3AEB-4165-8A92-CB4A89A4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4209"/>
            <a:ext cx="10972800" cy="4351955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COI</a:t>
            </a:r>
          </a:p>
          <a:p>
            <a:pPr lvl="1"/>
            <a:r>
              <a:rPr lang="en-US" sz="1800" dirty="0"/>
              <a:t>CIRB is </a:t>
            </a:r>
            <a:r>
              <a:rPr lang="en-US" sz="1800" b="1" u="sng" dirty="0"/>
              <a:t>no longer </a:t>
            </a:r>
            <a:r>
              <a:rPr lang="en-US" sz="1800" dirty="0"/>
              <a:t>reviewing the OGC 450 Alt-VA.  </a:t>
            </a:r>
          </a:p>
          <a:p>
            <a:pPr lvl="1"/>
            <a:r>
              <a:rPr lang="en-US" sz="1800" b="1" dirty="0">
                <a:solidFill>
                  <a:schemeClr val="accent3"/>
                </a:solidFill>
              </a:rPr>
              <a:t>Do not submit the Form OGE 450 Alt-VA</a:t>
            </a:r>
            <a:r>
              <a:rPr lang="en-US" sz="1800" b="1" dirty="0"/>
              <a:t>.  </a:t>
            </a:r>
            <a:r>
              <a:rPr lang="en-US" sz="1800" dirty="0"/>
              <a:t>Include the </a:t>
            </a:r>
            <a:r>
              <a:rPr lang="en-US" sz="1800" u="sng" dirty="0"/>
              <a:t>COI determination </a:t>
            </a:r>
            <a:r>
              <a:rPr lang="en-US" sz="1800" dirty="0"/>
              <a:t>with submission.</a:t>
            </a:r>
          </a:p>
          <a:p>
            <a:pPr lvl="1"/>
            <a:r>
              <a:rPr lang="en-US" sz="1800" dirty="0"/>
              <a:t>The VA Central IRB Form 102 is under modification to add statement regarding COI review</a:t>
            </a:r>
          </a:p>
          <a:p>
            <a:pPr lvl="1"/>
            <a:r>
              <a:rPr lang="en-US" sz="1800" dirty="0"/>
              <a:t>If your facility does not have a COI Committee or COI Administrator, you should use the same mechanism that is used for studies not under the oversight of the CIRB.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Submission workflow</a:t>
            </a:r>
          </a:p>
          <a:p>
            <a:pPr lvl="1"/>
            <a:r>
              <a:rPr lang="en-US" sz="1800" u="sng" dirty="0"/>
              <a:t>New project </a:t>
            </a:r>
            <a:r>
              <a:rPr lang="en-US" sz="1800" dirty="0"/>
              <a:t>submissions must be submitted to your local research administration for active VAIRRS sites</a:t>
            </a:r>
          </a:p>
          <a:p>
            <a:pPr lvl="1"/>
            <a:r>
              <a:rPr lang="en-US" sz="1800" dirty="0"/>
              <a:t>Initial submissions may be submitted directly to the CIRB for sites </a:t>
            </a:r>
            <a:r>
              <a:rPr lang="en-US" sz="1800" u="sng" dirty="0"/>
              <a:t>not active </a:t>
            </a:r>
            <a:r>
              <a:rPr lang="en-US" sz="1800" dirty="0"/>
              <a:t>in VAIRRS</a:t>
            </a:r>
          </a:p>
          <a:p>
            <a:pPr lvl="1"/>
            <a:r>
              <a:rPr lang="en-US" sz="1800" dirty="0"/>
              <a:t>All subsequent submissions (CR, Amendments, Reportable Events) may be submitted directly to the CIRB</a:t>
            </a:r>
          </a:p>
          <a:p>
            <a:pPr indent="-285750"/>
            <a:r>
              <a:rPr lang="en-US" sz="2000" b="1" dirty="0">
                <a:solidFill>
                  <a:srgbClr val="0070C0"/>
                </a:solidFill>
              </a:rPr>
              <a:t>SharePoint</a:t>
            </a:r>
          </a:p>
          <a:p>
            <a:pPr lvl="1"/>
            <a:r>
              <a:rPr lang="en-US" sz="1800" dirty="0"/>
              <a:t>The CIRB SharePoint portal no longer accepts new projects </a:t>
            </a:r>
            <a:endParaRPr lang="en-US" sz="1800" b="1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SharePoint will remain for meeting minutes and as a reference/document storage until study documents are transferred to IRBNet</a:t>
            </a:r>
          </a:p>
          <a:p>
            <a:pPr indent="-28575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8150-F9A1-4AC7-90D9-007896F38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AA3C-C1AB-4380-A43F-10FFD1E4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CIRB Process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00A6-3AEB-4165-8A92-CB4A89A4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4209"/>
            <a:ext cx="10972800" cy="4351955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Forms</a:t>
            </a:r>
          </a:p>
          <a:p>
            <a:pPr lvl="1"/>
            <a:r>
              <a:rPr lang="en-US" sz="1800" dirty="0"/>
              <a:t>The CIRB Form 108 (PI Initial submission) and Form 104 (LSI Initial submission) have been incorporated into the IRB Information Worksheet</a:t>
            </a:r>
          </a:p>
          <a:p>
            <a:pPr lvl="1"/>
            <a:r>
              <a:rPr lang="en-US" sz="1800" dirty="0"/>
              <a:t>All other CIRB forms are available in the VA CIRB Forms library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Package Signatures</a:t>
            </a:r>
          </a:p>
          <a:p>
            <a:pPr lvl="1"/>
            <a:r>
              <a:rPr lang="en-US" sz="1800" u="sng" dirty="0"/>
              <a:t>All packages </a:t>
            </a:r>
            <a:r>
              <a:rPr lang="en-US" sz="1800" dirty="0"/>
              <a:t>must be signed using ‘Sign this Package’ by the PI/LSI or designee before submission</a:t>
            </a:r>
          </a:p>
          <a:p>
            <a:pPr lvl="1"/>
            <a:r>
              <a:rPr lang="en-US" sz="1800" dirty="0"/>
              <a:t>‘Designee Signature Mode’ should be used if signing on behalf of the PI/LSI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Continuing Review</a:t>
            </a:r>
          </a:p>
          <a:p>
            <a:pPr lvl="1"/>
            <a:r>
              <a:rPr lang="en-US" sz="1800" dirty="0"/>
              <a:t>Central Teams may still coordinate CR submissions</a:t>
            </a:r>
          </a:p>
          <a:p>
            <a:pPr lvl="1"/>
            <a:r>
              <a:rPr lang="en-US" sz="1800" dirty="0"/>
              <a:t>The PI and each LSI site are required to submit a CR package using the converted CIRB project shell with the unique IRBNet ID assigned to that site</a:t>
            </a:r>
          </a:p>
          <a:p>
            <a:pPr lvl="1"/>
            <a:r>
              <a:rPr lang="en-US" sz="1800" dirty="0"/>
              <a:t>Each site will complete and submit the VA Central Form 115B using the project shell for that site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15-Day Waiting Period</a:t>
            </a:r>
          </a:p>
          <a:p>
            <a:pPr lvl="1"/>
            <a:r>
              <a:rPr lang="en-US" sz="1800" dirty="0"/>
              <a:t>CIRB no longer requires the 15-day waiting period for submissions in IRBNet.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8150-F9A1-4AC7-90D9-007896F38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5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8E89-5541-44B8-B82C-20D8FFC5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IRBNet Terms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5D70A-5813-46A7-B6B0-35085591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Share</a:t>
            </a:r>
            <a:r>
              <a:rPr lang="en-US" dirty="0"/>
              <a:t> – Sharing is the action of granting access to a project.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PI/LSI or designee with full access can share the project with any IRBNet user account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PI or designee with full access can ‘Multi-Site’ share the project with local sites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PI/LSI or designee can ‘Transfer ownership’ of the project to any IRBNet user account</a:t>
            </a:r>
          </a:p>
          <a:p>
            <a:r>
              <a:rPr lang="en-US" b="1" dirty="0">
                <a:solidFill>
                  <a:schemeClr val="accent3"/>
                </a:solidFill>
              </a:rPr>
              <a:t>Wizard/Smart-Form </a:t>
            </a:r>
            <a:r>
              <a:rPr lang="en-US" dirty="0"/>
              <a:t>– primary data collection tool.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Project Cover Sheet and IRB Information Sheet wizards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All PI/LSIs should complete the wizards at the next study event or when the project shell is completed by the study team.</a:t>
            </a:r>
          </a:p>
          <a:p>
            <a:r>
              <a:rPr lang="en-US" b="1" dirty="0">
                <a:solidFill>
                  <a:schemeClr val="accent3"/>
                </a:solidFill>
              </a:rPr>
              <a:t>Project</a:t>
            </a:r>
            <a:r>
              <a:rPr lang="en-US" dirty="0"/>
              <a:t> – Each site in a multi-site study, or a single-site study, is represented by a unique project in IRBNet.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Multi-site projects are linked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PI Site = Lead Site, Local Site = Non-lead Site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Lead Site and Non-lead Sites are granted access to the other ‘projects’ in a multi-site study</a:t>
            </a:r>
          </a:p>
          <a:p>
            <a:r>
              <a:rPr lang="en-US" b="1" dirty="0">
                <a:solidFill>
                  <a:schemeClr val="accent3"/>
                </a:solidFill>
              </a:rPr>
              <a:t>Package</a:t>
            </a:r>
            <a:r>
              <a:rPr lang="en-US" dirty="0"/>
              <a:t> – Each Project can have a series of packages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Packages represent a submission (initial review, CR, Amendment, Reportable Event)</a:t>
            </a:r>
          </a:p>
          <a:p>
            <a:r>
              <a:rPr lang="en-US" b="1" dirty="0">
                <a:solidFill>
                  <a:schemeClr val="accent3"/>
                </a:solidFill>
              </a:rPr>
              <a:t>Workspac</a:t>
            </a:r>
            <a:r>
              <a:rPr lang="en-US" dirty="0"/>
              <a:t>e - Each Board at an Institution has a logical ‘workspace’ to manage submissions and conduct reviews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EC195-9E96-4FC7-BD43-16360872A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3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>
            <a:extLst>
              <a:ext uri="{FF2B5EF4-FFF2-40B4-BE49-F238E27FC236}">
                <a16:creationId xmlns:a16="http://schemas.microsoft.com/office/drawing/2014/main" id="{E81C0997-BAC5-4F33-949E-541751FF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22" y="4507130"/>
            <a:ext cx="2555019" cy="195654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8E186-A844-4E90-A17D-0B97B483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Project vs Package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38ED62A-C188-47AD-92E2-0DFB3D39E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915715"/>
              </p:ext>
            </p:extLst>
          </p:nvPr>
        </p:nvGraphicFramePr>
        <p:xfrm>
          <a:off x="3316706" y="1593063"/>
          <a:ext cx="5558589" cy="30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1C1A6-5A72-4EFF-B2AB-D5E0E0A2D0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A443D-9AEB-4463-9E25-CB7916AEEC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1409" y="4471550"/>
            <a:ext cx="5021472" cy="1961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E5327B5-C7E1-467E-A7A1-37AC77881220}"/>
              </a:ext>
            </a:extLst>
          </p:cNvPr>
          <p:cNvSpPr/>
          <p:nvPr/>
        </p:nvSpPr>
        <p:spPr>
          <a:xfrm>
            <a:off x="5086141" y="5373240"/>
            <a:ext cx="596545" cy="2243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AFE8729-212B-4859-88B9-83BB213560EF}"/>
              </a:ext>
            </a:extLst>
          </p:cNvPr>
          <p:cNvSpPr/>
          <p:nvPr/>
        </p:nvSpPr>
        <p:spPr>
          <a:xfrm>
            <a:off x="5086141" y="5678568"/>
            <a:ext cx="596545" cy="2243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E9453-AA5C-4487-ADA9-52DBBCA39D5B}"/>
              </a:ext>
            </a:extLst>
          </p:cNvPr>
          <p:cNvSpPr txBox="1"/>
          <p:nvPr/>
        </p:nvSpPr>
        <p:spPr>
          <a:xfrm>
            <a:off x="906362" y="3429000"/>
            <a:ext cx="1048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Unique </a:t>
            </a:r>
          </a:p>
          <a:p>
            <a:pPr algn="ctr"/>
            <a:r>
              <a:rPr lang="en-US" dirty="0"/>
              <a:t>Identifier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C7E0BA-F716-4D33-8A39-CC2FEF9B159A}"/>
              </a:ext>
            </a:extLst>
          </p:cNvPr>
          <p:cNvSpPr txBox="1"/>
          <p:nvPr/>
        </p:nvSpPr>
        <p:spPr>
          <a:xfrm>
            <a:off x="4098584" y="5128885"/>
            <a:ext cx="129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Subsequent</a:t>
            </a:r>
          </a:p>
          <a:p>
            <a:r>
              <a:rPr lang="en-US" dirty="0"/>
              <a:t>Packages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F05F33-DF90-4FF7-A2A7-4A51B423AA94}"/>
              </a:ext>
            </a:extLst>
          </p:cNvPr>
          <p:cNvSpPr/>
          <p:nvPr/>
        </p:nvSpPr>
        <p:spPr>
          <a:xfrm rot="5400000">
            <a:off x="827595" y="4545515"/>
            <a:ext cx="1141075" cy="3921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0C390-0D8C-4622-A85A-4EB15E01553B}"/>
              </a:ext>
            </a:extLst>
          </p:cNvPr>
          <p:cNvSpPr txBox="1"/>
          <p:nvPr/>
        </p:nvSpPr>
        <p:spPr>
          <a:xfrm>
            <a:off x="8039929" y="2190633"/>
            <a:ext cx="359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 is granted at the Project level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A20926-192F-41D8-AB1E-88BEF44153E4}"/>
              </a:ext>
            </a:extLst>
          </p:cNvPr>
          <p:cNvCxnSpPr/>
          <p:nvPr/>
        </p:nvCxnSpPr>
        <p:spPr>
          <a:xfrm flipH="1">
            <a:off x="7092176" y="2386450"/>
            <a:ext cx="9924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8B0545F-85F8-41C0-8757-E8A80A103747}"/>
              </a:ext>
            </a:extLst>
          </p:cNvPr>
          <p:cNvSpPr/>
          <p:nvPr/>
        </p:nvSpPr>
        <p:spPr>
          <a:xfrm>
            <a:off x="1202041" y="5597567"/>
            <a:ext cx="752493" cy="305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5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D81F-2461-4385-90CF-1C8F5E1D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Project vs Package – Multi-site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3C9E5D-1BB8-4792-A1A2-E12C3520F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1" y="4653541"/>
            <a:ext cx="3084818" cy="167432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66FF9-8A28-4994-8304-684B4C333E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E17F589-C693-45C5-B1E6-3950BD32D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93934" y="4653541"/>
            <a:ext cx="3084818" cy="1674326"/>
          </a:xfrm>
          <a:prstGeom prst="ellipse">
            <a:avLst/>
          </a:prstGeom>
          <a:noFill/>
          <a:ln w="63500" cap="rnd">
            <a:solidFill>
              <a:srgbClr val="0070C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C9137DC-4CC9-4989-BC18-3A7900736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97581" y="4653541"/>
            <a:ext cx="3084818" cy="1674326"/>
          </a:xfrm>
          <a:prstGeom prst="ellipse">
            <a:avLst/>
          </a:prstGeom>
          <a:noFill/>
          <a:ln w="63500" cap="rnd">
            <a:solidFill>
              <a:srgbClr val="0070C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67C0972-32AB-44DD-9EB9-5C554599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93934" y="1781221"/>
            <a:ext cx="3084818" cy="1674326"/>
          </a:xfrm>
          <a:prstGeom prst="ellipse">
            <a:avLst/>
          </a:prstGeom>
          <a:noFill/>
          <a:ln w="63500" cap="rnd">
            <a:solidFill>
              <a:srgbClr val="0070C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436576-A847-4F97-9F76-1EFE55761A30}"/>
              </a:ext>
            </a:extLst>
          </p:cNvPr>
          <p:cNvSpPr txBox="1"/>
          <p:nvPr/>
        </p:nvSpPr>
        <p:spPr>
          <a:xfrm>
            <a:off x="7682639" y="2349425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PI (Lead Site)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C7A43-6C62-4EC6-9A00-D43E6759EDAD}"/>
              </a:ext>
            </a:extLst>
          </p:cNvPr>
          <p:cNvSpPr txBox="1"/>
          <p:nvPr/>
        </p:nvSpPr>
        <p:spPr>
          <a:xfrm>
            <a:off x="1066254" y="6398695"/>
            <a:ext cx="222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Site A (Non-lead Site)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19AB3-641E-43E5-A1F0-2FBF9A46A60A}"/>
              </a:ext>
            </a:extLst>
          </p:cNvPr>
          <p:cNvSpPr txBox="1"/>
          <p:nvPr/>
        </p:nvSpPr>
        <p:spPr>
          <a:xfrm>
            <a:off x="4931481" y="6359146"/>
            <a:ext cx="254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Site B (Non-lead Site)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CA1FF-A9C9-4EA7-9BCD-F2A03DCC5E7A}"/>
              </a:ext>
            </a:extLst>
          </p:cNvPr>
          <p:cNvSpPr txBox="1"/>
          <p:nvPr/>
        </p:nvSpPr>
        <p:spPr>
          <a:xfrm>
            <a:off x="9020208" y="6359146"/>
            <a:ext cx="254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Site C (Non-lead Site)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91E76D-ACD3-4087-8C42-63B3D402D07C}"/>
              </a:ext>
            </a:extLst>
          </p:cNvPr>
          <p:cNvCxnSpPr>
            <a:cxnSpLocks/>
          </p:cNvCxnSpPr>
          <p:nvPr/>
        </p:nvCxnSpPr>
        <p:spPr>
          <a:xfrm flipH="1">
            <a:off x="2152010" y="3220296"/>
            <a:ext cx="2634123" cy="132975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73FF03-FC64-48A4-B273-597B2FDF090C}"/>
              </a:ext>
            </a:extLst>
          </p:cNvPr>
          <p:cNvCxnSpPr>
            <a:cxnSpLocks/>
          </p:cNvCxnSpPr>
          <p:nvPr/>
        </p:nvCxnSpPr>
        <p:spPr>
          <a:xfrm>
            <a:off x="5936343" y="3530008"/>
            <a:ext cx="0" cy="1081001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46F9EA-835D-4FCB-A50E-E9AE1DDAB77D}"/>
              </a:ext>
            </a:extLst>
          </p:cNvPr>
          <p:cNvCxnSpPr>
            <a:cxnSpLocks/>
          </p:cNvCxnSpPr>
          <p:nvPr/>
        </p:nvCxnSpPr>
        <p:spPr>
          <a:xfrm>
            <a:off x="7086554" y="3281202"/>
            <a:ext cx="2833623" cy="128016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3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5755-E4CF-42B3-88FC-649BF005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Accessing IRBNet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0585-FC49-41F8-B94C-E7B8760A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6" y="1812376"/>
            <a:ext cx="3718548" cy="4190513"/>
          </a:xfrm>
        </p:spPr>
        <p:txBody>
          <a:bodyPr/>
          <a:lstStyle/>
          <a:p>
            <a:r>
              <a:rPr lang="en-US" sz="2000" dirty="0"/>
              <a:t>Website address:</a:t>
            </a:r>
          </a:p>
          <a:p>
            <a:pPr marL="400050" lvl="1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u="sng" dirty="0">
                <a:solidFill>
                  <a:schemeClr val="accent1"/>
                </a:solidFill>
              </a:rPr>
              <a:t>gov.irbnet.org</a:t>
            </a:r>
          </a:p>
          <a:p>
            <a:pPr lvl="1"/>
            <a:r>
              <a:rPr lang="en-US" sz="1800" dirty="0"/>
              <a:t>VA’s instance of IRBNet </a:t>
            </a:r>
          </a:p>
          <a:p>
            <a:pPr lvl="2"/>
            <a:r>
              <a:rPr lang="en-US" sz="1600" u="sng" dirty="0">
                <a:solidFill>
                  <a:schemeClr val="accent3"/>
                </a:solidFill>
              </a:rPr>
              <a:t>NOT</a:t>
            </a:r>
            <a:r>
              <a:rPr lang="en-US" sz="1600" dirty="0"/>
              <a:t> NRN Network’s instance</a:t>
            </a:r>
          </a:p>
          <a:p>
            <a:pPr lvl="1"/>
            <a:r>
              <a:rPr lang="en-US" sz="1800" dirty="0"/>
              <a:t>PIV Login</a:t>
            </a:r>
          </a:p>
          <a:p>
            <a:pPr lvl="1"/>
            <a:r>
              <a:rPr lang="en-US" sz="1800" dirty="0"/>
              <a:t>Accessible from outside the VA network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08F1A-CC91-418F-A235-EF1411631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32E41BC-F3C7-4440-964A-79A2B9AB8CF4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1E303-09B4-4133-ACDC-80B9306277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4681268" y="1795518"/>
            <a:ext cx="5693434" cy="445141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15814691"/>
      </p:ext>
    </p:extLst>
  </p:cSld>
  <p:clrMapOvr>
    <a:masterClrMapping/>
  </p:clrMapOvr>
</p:sld>
</file>

<file path=ppt/theme/theme1.xml><?xml version="1.0" encoding="utf-8"?>
<a:theme xmlns:a="http://schemas.openxmlformats.org/drawingml/2006/main" name="PPT_VHA_Templat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9DC370A04394CAAC96DED1DC9A007" ma:contentTypeVersion="6" ma:contentTypeDescription="Create a new document." ma:contentTypeScope="" ma:versionID="ffb6ffd7671788b0181760546ad73c5c">
  <xsd:schema xmlns:xsd="http://www.w3.org/2001/XMLSchema" xmlns:xs="http://www.w3.org/2001/XMLSchema" xmlns:p="http://schemas.microsoft.com/office/2006/metadata/properties" xmlns:ns1="http://schemas.microsoft.com/sharepoint/v3" xmlns:ns2="b3b97a4c-43ac-46e7-9970-904f1e1efc09" xmlns:ns3="77dce447-0566-47ff-8c07-c9b85fda5322" targetNamespace="http://schemas.microsoft.com/office/2006/metadata/properties" ma:root="true" ma:fieldsID="0d861690ca8380dd5973c5859fb4aaf0" ns1:_="" ns2:_="" ns3:_="">
    <xsd:import namespace="http://schemas.microsoft.com/sharepoint/v3"/>
    <xsd:import namespace="b3b97a4c-43ac-46e7-9970-904f1e1efc09"/>
    <xsd:import namespace="77dce447-0566-47ff-8c07-c9b85fda5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97a4c-43ac-46e7-9970-904f1e1ef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DC36CD-D19E-4191-8800-0BB6E414BC31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b3b97a4c-43ac-46e7-9970-904f1e1efc09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7dce447-0566-47ff-8c07-c9b85fda5322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FE9879-CFBF-41F1-AFE9-DC6166A812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1925B-6945-4CBD-8918-00D8C976E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b97a4c-43ac-46e7-9970-904f1e1efc09"/>
    <ds:schemaRef ds:uri="77dce447-0566-47ff-8c07-c9b85fda5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1930</Words>
  <Application>Microsoft Office PowerPoint</Application>
  <PresentationFormat>Widescreen</PresentationFormat>
  <Paragraphs>283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Georgia</vt:lpstr>
      <vt:lpstr>Wingdings</vt:lpstr>
      <vt:lpstr>PPT_VHA_Template</vt:lpstr>
      <vt:lpstr>  VA Central IRB  CSP NSCs, PMs, and NODES Managers  Don E. Workman, Ph.D., VA IRB Network Director Christie O’Brien, VA Central IRB Manager Jeff Newcomb, BS, ACRP-PM, CCRC, National Study Coordinator Angela Foster, VAIRRS Program Manager  March 31, 2021 ∙ April 8, 2021</vt:lpstr>
      <vt:lpstr>Topics</vt:lpstr>
      <vt:lpstr>BLUF</vt:lpstr>
      <vt:lpstr>CIRB Process Changes</vt:lpstr>
      <vt:lpstr>CIRB Process Changes</vt:lpstr>
      <vt:lpstr>IRBNet Terms </vt:lpstr>
      <vt:lpstr>Project vs Package</vt:lpstr>
      <vt:lpstr>Project vs Package – Multi-site</vt:lpstr>
      <vt:lpstr>Accessing IRBNet</vt:lpstr>
      <vt:lpstr>Enrolling in IRBNet</vt:lpstr>
      <vt:lpstr>CIRB Project Shells</vt:lpstr>
      <vt:lpstr>CIRB Project Shells – Multi-site Projects</vt:lpstr>
      <vt:lpstr>CIRB Project Shells - Reconciliation </vt:lpstr>
      <vt:lpstr>Completing a Project Shell</vt:lpstr>
      <vt:lpstr>Granting Access to a Project</vt:lpstr>
      <vt:lpstr>Granting Access to a Project</vt:lpstr>
      <vt:lpstr>Granting Access to a Project</vt:lpstr>
      <vt:lpstr>Viewing who has Access to a Project</vt:lpstr>
      <vt:lpstr>Multi-site Sharing</vt:lpstr>
      <vt:lpstr>Multi-site Sharing</vt:lpstr>
      <vt:lpstr>Multi-site Sharing</vt:lpstr>
      <vt:lpstr>Multi-site Sharing</vt:lpstr>
      <vt:lpstr>Multiple Packages</vt:lpstr>
      <vt:lpstr>IRBNet Demonstration</vt:lpstr>
      <vt:lpstr>Additional Guidance</vt:lpstr>
      <vt:lpstr>Availability of Recording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CIRB New Submission Platform for CSP NSCs, PMs, and NODES Managers</dc:title>
  <dc:subject>VA CIRB New Submission Platform for CSP NSCs, PMs, and NODES Managers</dc:subject>
  <dc:creator>Foster, Angela</dc:creator>
  <cp:keywords>VA CIRB New Submission Platform for CSP NSCs, PMs, and NODES Managers</cp:keywords>
  <cp:lastModifiedBy>Rivera, Portia T</cp:lastModifiedBy>
  <cp:revision>78</cp:revision>
  <dcterms:created xsi:type="dcterms:W3CDTF">2021-03-27T12:01:03Z</dcterms:created>
  <dcterms:modified xsi:type="dcterms:W3CDTF">2021-04-15T15:15:45Z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0x010100C419DC370A04394CAAC96DED1DC9A007</vt:lpwstr>
  </property>
</Properties>
</file>